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77" r:id="rId2"/>
    <p:sldId id="486" r:id="rId3"/>
    <p:sldId id="479" r:id="rId4"/>
    <p:sldId id="485" r:id="rId5"/>
    <p:sldId id="487" r:id="rId6"/>
    <p:sldId id="489" r:id="rId7"/>
    <p:sldId id="491" r:id="rId8"/>
    <p:sldId id="495" r:id="rId9"/>
    <p:sldId id="490" r:id="rId10"/>
    <p:sldId id="492" r:id="rId11"/>
    <p:sldId id="493" r:id="rId12"/>
    <p:sldId id="494" r:id="rId13"/>
    <p:sldId id="481" r:id="rId14"/>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94651"/>
  </p:normalViewPr>
  <p:slideViewPr>
    <p:cSldViewPr snapToGrid="0" snapToObjects="1">
      <p:cViewPr varScale="1">
        <p:scale>
          <a:sx n="84" d="100"/>
          <a:sy n="84" d="100"/>
        </p:scale>
        <p:origin x="200"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26C968C0-1272-FC46-B6B1-B48493D537B5}"/>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5" name="Footer Placeholder 4">
            <a:extLst>
              <a:ext uri="{FF2B5EF4-FFF2-40B4-BE49-F238E27FC236}">
                <a16:creationId xmlns:a16="http://schemas.microsoft.com/office/drawing/2014/main" id="{AB5FA692-4B01-CC48-A620-4A44972CFC9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31C4DE83-2E00-2149-8212-35CE3E10D264}"/>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4046-7137-BF40-806C-7FEE66B71360}"/>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6D5CBA5-B345-E042-B1BF-D36A7A18823E}"/>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5" name="Footer Placeholder 4">
            <a:extLst>
              <a:ext uri="{FF2B5EF4-FFF2-40B4-BE49-F238E27FC236}">
                <a16:creationId xmlns:a16="http://schemas.microsoft.com/office/drawing/2014/main" id="{EDF7AAC7-258B-3749-8F60-76ACBEAFC0C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8C73C984-E8AA-5445-9CC0-2EEA355B5B8E}"/>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3984DCA-0EE3-1240-95E3-2375BB651632}"/>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5" name="Footer Placeholder 4">
            <a:extLst>
              <a:ext uri="{FF2B5EF4-FFF2-40B4-BE49-F238E27FC236}">
                <a16:creationId xmlns:a16="http://schemas.microsoft.com/office/drawing/2014/main" id="{B77FA7E7-C236-354D-B65C-A0745EA7D52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D367947E-CC13-DE43-A931-C039BD973486}"/>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4" name="Footer Placeholder 3">
            <a:extLst>
              <a:ext uri="{FF2B5EF4-FFF2-40B4-BE49-F238E27FC236}">
                <a16:creationId xmlns:a16="http://schemas.microsoft.com/office/drawing/2014/main" id="{253C2FA7-214C-054C-AAF0-D6CC10A5C36A}"/>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3883BD-95AF-7C41-AB00-CF14B6258C3F}"/>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5" name="Footer Placeholder 4">
            <a:extLst>
              <a:ext uri="{FF2B5EF4-FFF2-40B4-BE49-F238E27FC236}">
                <a16:creationId xmlns:a16="http://schemas.microsoft.com/office/drawing/2014/main" id="{20005A82-DC1F-644B-AA51-CBF3B876FEC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453DEBA-9AA5-CD4B-98BF-62BD4A1F208F}"/>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5EE7-19E8-8844-9F07-B3A1EF4F9C6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3F30520E-892B-2041-A6EA-E5CC0EF69C07}"/>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6" name="Footer Placeholder 5">
            <a:extLst>
              <a:ext uri="{FF2B5EF4-FFF2-40B4-BE49-F238E27FC236}">
                <a16:creationId xmlns:a16="http://schemas.microsoft.com/office/drawing/2014/main" id="{817A4C06-E3E8-B640-8579-B4ED029ECF6E}"/>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2BFF2E8-A348-A14E-A610-B38F5ED00E6A}"/>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3B7BB534-3189-5E4F-8096-20915794CA58}"/>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8" name="Footer Placeholder 7">
            <a:extLst>
              <a:ext uri="{FF2B5EF4-FFF2-40B4-BE49-F238E27FC236}">
                <a16:creationId xmlns:a16="http://schemas.microsoft.com/office/drawing/2014/main" id="{8DA5E367-A6B4-A148-A44B-61456D342DF8}"/>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15AC40D3-6A48-FB4B-B8B8-12C3396DEFB1}"/>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A0B5-28F1-8748-A8B4-CD2FCC52256F}"/>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C60F86EC-E833-F14C-9E66-41E9BEB47E94}"/>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4" name="Footer Placeholder 3">
            <a:extLst>
              <a:ext uri="{FF2B5EF4-FFF2-40B4-BE49-F238E27FC236}">
                <a16:creationId xmlns:a16="http://schemas.microsoft.com/office/drawing/2014/main" id="{6FE3430E-D9A5-E04A-985D-93317E897035}"/>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A056C48E-4D98-784D-9AF0-ABC124B7122D}"/>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831CA-2E69-5949-B30F-B8B78C06334B}"/>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3" name="Footer Placeholder 2">
            <a:extLst>
              <a:ext uri="{FF2B5EF4-FFF2-40B4-BE49-F238E27FC236}">
                <a16:creationId xmlns:a16="http://schemas.microsoft.com/office/drawing/2014/main" id="{86312613-5B0C-B145-BC31-11CC02A71F44}"/>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DAA4D6E0-DF1D-D44F-AFB2-057553790552}"/>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BA5D7-C2E5-1742-AA49-7F1ED8618BE1}"/>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6" name="Footer Placeholder 5">
            <a:extLst>
              <a:ext uri="{FF2B5EF4-FFF2-40B4-BE49-F238E27FC236}">
                <a16:creationId xmlns:a16="http://schemas.microsoft.com/office/drawing/2014/main" id="{257C4474-E552-A24D-910B-4D79E138913B}"/>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B97345F-AC4B-3649-9A05-4D44A23D710B}"/>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1F450-BAB6-7349-B544-02570C29E4F5}"/>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6" name="Footer Placeholder 5">
            <a:extLst>
              <a:ext uri="{FF2B5EF4-FFF2-40B4-BE49-F238E27FC236}">
                <a16:creationId xmlns:a16="http://schemas.microsoft.com/office/drawing/2014/main" id="{E1D9A3AE-09C2-4744-8813-4D233C7240B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B5C0A07-998A-7A4E-A16D-51441D4A4C9A}"/>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en-VN" smtClean="0"/>
              <a:t>7/17/21</a:t>
            </a:fld>
            <a:endParaRPr lang="en-VN"/>
          </a:p>
        </p:txBody>
      </p:sp>
      <p:sp>
        <p:nvSpPr>
          <p:cNvPr id="5" name="Footer Placeholder 4">
            <a:extLst>
              <a:ext uri="{FF2B5EF4-FFF2-40B4-BE49-F238E27FC236}">
                <a16:creationId xmlns:a16="http://schemas.microsoft.com/office/drawing/2014/main"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en-VN" smtClean="0"/>
              <a:t>‹#›</a:t>
            </a:fld>
            <a:endParaRPr lang="en-VN"/>
          </a:p>
        </p:txBody>
      </p:sp>
      <p:pic>
        <p:nvPicPr>
          <p:cNvPr id="7" name="Picture 6">
            <a:extLst>
              <a:ext uri="{FF2B5EF4-FFF2-40B4-BE49-F238E27FC236}">
                <a16:creationId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0312 (5)">
            <a:extLst>
              <a:ext uri="{FF2B5EF4-FFF2-40B4-BE49-F238E27FC236}">
                <a16:creationId xmlns:a16="http://schemas.microsoft.com/office/drawing/2014/main" id="{00D7B30B-C032-4D4E-A58E-63618165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bye">
            <a:extLst>
              <a:ext uri="{FF2B5EF4-FFF2-40B4-BE49-F238E27FC236}">
                <a16:creationId xmlns:a16="http://schemas.microsoft.com/office/drawing/2014/main" id="{19524975-B7CF-D64E-AD19-00AD22FD22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4248150"/>
            <a:ext cx="119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4">
            <a:extLst>
              <a:ext uri="{FF2B5EF4-FFF2-40B4-BE49-F238E27FC236}">
                <a16:creationId xmlns:a16="http://schemas.microsoft.com/office/drawing/2014/main" id="{594C1A46-BF00-3549-A0CC-1D359B59CBDD}"/>
              </a:ext>
            </a:extLst>
          </p:cNvPr>
          <p:cNvSpPr>
            <a:spLocks noChangeArrowheads="1" noChangeShapeType="1" noTextEdit="1"/>
          </p:cNvSpPr>
          <p:nvPr/>
        </p:nvSpPr>
        <p:spPr bwMode="auto">
          <a:xfrm>
            <a:off x="2019300" y="569913"/>
            <a:ext cx="8153400" cy="723900"/>
          </a:xfrm>
          <a:prstGeom prst="rect">
            <a:avLst/>
          </a:prstGeom>
        </p:spPr>
        <p:txBody>
          <a:bodyPr wrap="none" fromWordArt="1">
            <a:prstTxWarp prst="textCanUp">
              <a:avLst>
                <a:gd name="adj" fmla="val 85833"/>
              </a:avLst>
            </a:prstTxWarp>
            <a:scene3d>
              <a:camera prst="legacyObliqueTopRight"/>
              <a:lightRig rig="legacyFlat3" dir="b"/>
            </a:scene3d>
            <a:sp3d extrusionH="430200" prstMaterial="legacyMatte">
              <a:extrusionClr>
                <a:srgbClr val="C0C0C0"/>
              </a:extrusionClr>
              <a:contourClr>
                <a:srgbClr val="FF0000"/>
              </a:contourClr>
            </a:sp3d>
          </a:bodyPr>
          <a:lstStyle/>
          <a:p>
            <a:r>
              <a:rPr lang="en-US" sz="3600" kern="10">
                <a:ln w="9525">
                  <a:round/>
                  <a:headEnd/>
                  <a:tailEnd/>
                </a:ln>
                <a:solidFill>
                  <a:srgbClr val="FF0000"/>
                </a:solidFill>
                <a:latin typeface="Times New Roman" panose="02020603050405020304" pitchFamily="18" charset="0"/>
                <a:cs typeface="Times New Roman" panose="02020603050405020304" pitchFamily="18" charset="0"/>
              </a:rPr>
              <a:t>Chào mừng các bậc phụ huynh</a:t>
            </a:r>
            <a:endParaRPr lang="en-VN" sz="3600" kern="10">
              <a:ln w="9525">
                <a:round/>
                <a:headEnd/>
                <a:tailEnd/>
              </a:ln>
              <a:solidFill>
                <a:srgbClr val="FF0000"/>
              </a:solidFill>
              <a:latin typeface="Times New Roman" panose="02020603050405020304" pitchFamily="18" charset="0"/>
              <a:cs typeface="Times New Roman" panose="02020603050405020304" pitchFamily="18" charset="0"/>
            </a:endParaRPr>
          </a:p>
        </p:txBody>
      </p:sp>
      <p:pic>
        <p:nvPicPr>
          <p:cNvPr id="15364" name="Picture 5" descr="stars">
            <a:extLst>
              <a:ext uri="{FF2B5EF4-FFF2-40B4-BE49-F238E27FC236}">
                <a16:creationId xmlns:a16="http://schemas.microsoft.com/office/drawing/2014/main" id="{11983EA8-0620-AB4D-A296-C5DA0F2FAA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001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tars">
            <a:extLst>
              <a:ext uri="{FF2B5EF4-FFF2-40B4-BE49-F238E27FC236}">
                <a16:creationId xmlns:a16="http://schemas.microsoft.com/office/drawing/2014/main" id="{00BD74F5-9DD1-E44F-B6A3-CF4F1993CF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1371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stars">
            <a:extLst>
              <a:ext uri="{FF2B5EF4-FFF2-40B4-BE49-F238E27FC236}">
                <a16:creationId xmlns:a16="http://schemas.microsoft.com/office/drawing/2014/main" id="{AC63970A-90B2-9E42-BB24-A20B4E93CA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5148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tars">
            <a:extLst>
              <a:ext uri="{FF2B5EF4-FFF2-40B4-BE49-F238E27FC236}">
                <a16:creationId xmlns:a16="http://schemas.microsoft.com/office/drawing/2014/main" id="{9035A904-409F-3B46-9C0A-1EC54AAA752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67550" y="29146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stars">
            <a:extLst>
              <a:ext uri="{FF2B5EF4-FFF2-40B4-BE49-F238E27FC236}">
                <a16:creationId xmlns:a16="http://schemas.microsoft.com/office/drawing/2014/main" id="{2CBD5378-DA3A-AC49-A292-48333ED581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19431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stars">
            <a:extLst>
              <a:ext uri="{FF2B5EF4-FFF2-40B4-BE49-F238E27FC236}">
                <a16:creationId xmlns:a16="http://schemas.microsoft.com/office/drawing/2014/main" id="{F697AA18-4DA0-1E4F-BAFD-BB93D01A969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3657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2">
            <a:extLst>
              <a:ext uri="{FF2B5EF4-FFF2-40B4-BE49-F238E27FC236}">
                <a16:creationId xmlns:a16="http://schemas.microsoft.com/office/drawing/2014/main" id="{D8204FA4-AEBF-6843-96E4-D05D4249FAF5}"/>
              </a:ext>
            </a:extLst>
          </p:cNvPr>
          <p:cNvSpPr txBox="1">
            <a:spLocks noChangeArrowheads="1"/>
          </p:cNvSpPr>
          <p:nvPr/>
        </p:nvSpPr>
        <p:spPr bwMode="auto">
          <a:xfrm>
            <a:off x="2976563" y="5657850"/>
            <a:ext cx="6238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000" b="1" i="1">
                <a:solidFill>
                  <a:srgbClr val="FF0000"/>
                </a:solidFill>
                <a:latin typeface="Times New Roman" panose="02020603050405020304" pitchFamily="18" charset="0"/>
                <a:cs typeface="Times New Roman" panose="02020603050405020304" pitchFamily="18" charset="0"/>
              </a:rPr>
              <a:t>Giáo viên: Hoàng Thị Hà</a:t>
            </a:r>
          </a:p>
        </p:txBody>
      </p:sp>
      <p:sp>
        <p:nvSpPr>
          <p:cNvPr id="15371" name="WordArt 14">
            <a:extLst>
              <a:ext uri="{FF2B5EF4-FFF2-40B4-BE49-F238E27FC236}">
                <a16:creationId xmlns:a16="http://schemas.microsoft.com/office/drawing/2014/main" id="{930FB667-7312-DF42-B40A-17D54AA9BA6C}"/>
              </a:ext>
            </a:extLst>
          </p:cNvPr>
          <p:cNvSpPr>
            <a:spLocks noChangeArrowheads="1" noChangeShapeType="1" noTextEdit="1"/>
          </p:cNvSpPr>
          <p:nvPr/>
        </p:nvSpPr>
        <p:spPr bwMode="auto">
          <a:xfrm>
            <a:off x="2514600" y="2628900"/>
            <a:ext cx="7162800" cy="1214438"/>
          </a:xfrm>
          <a:prstGeom prst="rect">
            <a:avLst/>
          </a:prstGeom>
        </p:spPr>
        <p:txBody>
          <a:bodyPr wrap="none" fromWordArt="1">
            <a:prstTxWarp prst="textPlain">
              <a:avLst>
                <a:gd name="adj" fmla="val 50000"/>
              </a:avLst>
            </a:prstTxWarp>
          </a:bodyPr>
          <a:lstStyle/>
          <a:p>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Đến dự tiết </a:t>
            </a:r>
            <a:r>
              <a:rPr lang="vi-VN"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học Lich Sử lớp </a:t>
            </a:r>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6</a:t>
            </a:r>
            <a:endParaRPr lang="en-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sp>
        <p:nvSpPr>
          <p:cNvPr id="6" name="TextBox 5">
            <a:extLst>
              <a:ext uri="{FF2B5EF4-FFF2-40B4-BE49-F238E27FC236}">
                <a16:creationId xmlns:a16="http://schemas.microsoft.com/office/drawing/2014/main" id="{421FDA5A-C1E5-A04A-9A28-D0F32CA399B6}"/>
              </a:ext>
            </a:extLst>
          </p:cNvPr>
          <p:cNvSpPr txBox="1"/>
          <p:nvPr/>
        </p:nvSpPr>
        <p:spPr>
          <a:xfrm>
            <a:off x="94526" y="883096"/>
            <a:ext cx="4780345"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1. Vì sao phải xác định thời gian?</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4" name="TextBox 3">
            <a:extLst>
              <a:ext uri="{FF2B5EF4-FFF2-40B4-BE49-F238E27FC236}">
                <a16:creationId xmlns:a16="http://schemas.microsoft.com/office/drawing/2014/main" id="{AE2C9250-FEE9-2F47-AD22-61BAE4ABFD2C}"/>
              </a:ext>
            </a:extLst>
          </p:cNvPr>
          <p:cNvSpPr txBox="1"/>
          <p:nvPr/>
        </p:nvSpPr>
        <p:spPr>
          <a:xfrm>
            <a:off x="194923" y="1396860"/>
            <a:ext cx="5485530" cy="1200329"/>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Lịch sử</a:t>
            </a:r>
            <a:r>
              <a:rPr lang="vi-VN" sz="2400" dirty="0">
                <a:solidFill>
                  <a:schemeClr val="bg1"/>
                </a:solidFill>
                <a:latin typeface="+mj-lt"/>
              </a:rPr>
              <a:t> là tất cả những gì đã xảy ra trong quá khứ.</a:t>
            </a:r>
            <a:endParaRPr lang="en-VN" sz="2400" dirty="0">
              <a:solidFill>
                <a:schemeClr val="bg1"/>
              </a:solidFill>
              <a:latin typeface="+mj-lt"/>
            </a:endParaRPr>
          </a:p>
          <a:p>
            <a:r>
              <a:rPr lang="vi-VN" sz="2400" dirty="0">
                <a:solidFill>
                  <a:schemeClr val="bg1"/>
                </a:solidFill>
                <a:latin typeface="+mj-lt"/>
              </a:rPr>
              <a:t> </a:t>
            </a:r>
            <a:endParaRPr lang="en-VN" sz="2400" dirty="0">
              <a:solidFill>
                <a:schemeClr val="bg1"/>
              </a:solidFill>
              <a:latin typeface="+mj-lt"/>
            </a:endParaRPr>
          </a:p>
        </p:txBody>
      </p:sp>
      <p:sp>
        <p:nvSpPr>
          <p:cNvPr id="10" name="TextBox 9">
            <a:extLst>
              <a:ext uri="{FF2B5EF4-FFF2-40B4-BE49-F238E27FC236}">
                <a16:creationId xmlns:a16="http://schemas.microsoft.com/office/drawing/2014/main" id="{C6F9538F-8169-8643-A8F3-CF7E6650DAC2}"/>
              </a:ext>
            </a:extLst>
          </p:cNvPr>
          <p:cNvSpPr txBox="1"/>
          <p:nvPr/>
        </p:nvSpPr>
        <p:spPr>
          <a:xfrm>
            <a:off x="94526" y="2223078"/>
            <a:ext cx="5709764" cy="1569660"/>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Môn lịch sử</a:t>
            </a:r>
            <a:r>
              <a:rPr lang="vi-VN" sz="2400" dirty="0">
                <a:solidFill>
                  <a:schemeClr val="bg1"/>
                </a:solidFill>
                <a:latin typeface="+mj-lt"/>
              </a:rPr>
              <a:t> </a:t>
            </a:r>
            <a:r>
              <a:rPr lang="en-US" sz="2400" dirty="0" err="1">
                <a:solidFill>
                  <a:schemeClr val="bg1"/>
                </a:solidFill>
                <a:latin typeface="+mj-lt"/>
              </a:rPr>
              <a:t>là</a:t>
            </a:r>
            <a:r>
              <a:rPr lang="en-US" sz="2400" dirty="0">
                <a:solidFill>
                  <a:schemeClr val="bg1"/>
                </a:solidFill>
                <a:latin typeface="+mj-lt"/>
              </a:rPr>
              <a:t> </a:t>
            </a:r>
            <a:r>
              <a:rPr lang="en-US" sz="2400" dirty="0" err="1">
                <a:solidFill>
                  <a:schemeClr val="bg1"/>
                </a:solidFill>
                <a:latin typeface="+mj-lt"/>
              </a:rPr>
              <a:t>môn</a:t>
            </a:r>
            <a:r>
              <a:rPr lang="en-US" sz="2400" dirty="0">
                <a:solidFill>
                  <a:schemeClr val="bg1"/>
                </a:solidFill>
                <a:latin typeface="+mj-lt"/>
              </a:rPr>
              <a:t> </a:t>
            </a:r>
            <a:r>
              <a:rPr lang="en-US" sz="2400" dirty="0" err="1">
                <a:solidFill>
                  <a:schemeClr val="bg1"/>
                </a:solidFill>
                <a:latin typeface="+mj-lt"/>
              </a:rPr>
              <a:t>học</a:t>
            </a:r>
            <a:r>
              <a:rPr lang="en-US" sz="2400" dirty="0">
                <a:solidFill>
                  <a:schemeClr val="bg1"/>
                </a:solidFill>
                <a:latin typeface="+mj-lt"/>
              </a:rPr>
              <a:t> </a:t>
            </a:r>
            <a:r>
              <a:rPr lang="en-US" sz="2400" dirty="0" err="1">
                <a:solidFill>
                  <a:schemeClr val="bg1"/>
                </a:solidFill>
                <a:latin typeface="+mj-lt"/>
              </a:rPr>
              <a:t>tìm</a:t>
            </a:r>
            <a:r>
              <a:rPr lang="en-US" sz="2400" dirty="0">
                <a:solidFill>
                  <a:schemeClr val="bg1"/>
                </a:solidFill>
                <a:latin typeface="+mj-lt"/>
              </a:rPr>
              <a:t> </a:t>
            </a:r>
            <a:r>
              <a:rPr lang="en-US" sz="2400" dirty="0" err="1">
                <a:solidFill>
                  <a:schemeClr val="bg1"/>
                </a:solidFill>
                <a:latin typeface="+mj-lt"/>
              </a:rPr>
              <a:t>hiểu</a:t>
            </a:r>
            <a:r>
              <a:rPr lang="en-US" sz="2400" dirty="0">
                <a:solidFill>
                  <a:schemeClr val="bg1"/>
                </a:solidFill>
                <a:latin typeface="+mj-lt"/>
              </a:rPr>
              <a:t> </a:t>
            </a:r>
            <a:r>
              <a:rPr lang="en-US" sz="2400" dirty="0" err="1">
                <a:solidFill>
                  <a:schemeClr val="bg1"/>
                </a:solidFill>
                <a:latin typeface="+mj-lt"/>
              </a:rPr>
              <a:t>về</a:t>
            </a:r>
            <a:r>
              <a:rPr lang="en-US" sz="2400" dirty="0">
                <a:solidFill>
                  <a:schemeClr val="bg1"/>
                </a:solidFill>
                <a:latin typeface="+mj-lt"/>
              </a:rPr>
              <a:t> </a:t>
            </a:r>
            <a:r>
              <a:rPr lang="en-US" sz="2400" dirty="0" err="1">
                <a:solidFill>
                  <a:schemeClr val="bg1"/>
                </a:solidFill>
                <a:latin typeface="+mj-lt"/>
              </a:rPr>
              <a:t>lịch</a:t>
            </a:r>
            <a:r>
              <a:rPr lang="en-US" sz="2400" dirty="0">
                <a:solidFill>
                  <a:schemeClr val="bg1"/>
                </a:solidFill>
                <a:latin typeface="+mj-lt"/>
              </a:rPr>
              <a:t> </a:t>
            </a:r>
            <a:r>
              <a:rPr lang="vi-VN" sz="2400" dirty="0">
                <a:solidFill>
                  <a:schemeClr val="bg1"/>
                </a:solidFill>
                <a:latin typeface="+mj-lt"/>
              </a:rPr>
              <a:t>sử loài người và những hoạt động chính của con người trong quá khứ.</a:t>
            </a:r>
            <a:endParaRPr lang="en-VN" sz="2400" dirty="0">
              <a:solidFill>
                <a:schemeClr val="bg1"/>
              </a:solidFill>
              <a:latin typeface="+mj-lt"/>
            </a:endParaRPr>
          </a:p>
          <a:p>
            <a:r>
              <a:rPr lang="vi-VN" sz="2400" dirty="0">
                <a:solidFill>
                  <a:schemeClr val="bg1"/>
                </a:solidFill>
                <a:latin typeface="+mj-lt"/>
              </a:rPr>
              <a:t> </a:t>
            </a:r>
            <a:endParaRPr lang="en-VN" sz="2400" dirty="0">
              <a:solidFill>
                <a:schemeClr val="bg1"/>
              </a:solidFill>
              <a:latin typeface="+mj-lt"/>
            </a:endParaRPr>
          </a:p>
        </p:txBody>
      </p:sp>
      <p:cxnSp>
        <p:nvCxnSpPr>
          <p:cNvPr id="8" name="Straight Connector 7">
            <a:extLst>
              <a:ext uri="{FF2B5EF4-FFF2-40B4-BE49-F238E27FC236}">
                <a16:creationId xmlns:a16="http://schemas.microsoft.com/office/drawing/2014/main" id="{6EDCA87F-54C2-004F-A25E-9B7E1169AB85}"/>
              </a:ext>
            </a:extLst>
          </p:cNvPr>
          <p:cNvCxnSpPr/>
          <p:nvPr/>
        </p:nvCxnSpPr>
        <p:spPr>
          <a:xfrm>
            <a:off x="5774984" y="1149524"/>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8E17DC7D-438D-934D-8F52-D35AE04EEF3C}"/>
              </a:ext>
            </a:extLst>
          </p:cNvPr>
          <p:cNvGraphicFramePr>
            <a:graphicFrameLocks noGrp="1"/>
          </p:cNvGraphicFramePr>
          <p:nvPr>
            <p:extLst>
              <p:ext uri="{D42A27DB-BD31-4B8C-83A1-F6EECF244321}">
                <p14:modId xmlns:p14="http://schemas.microsoft.com/office/powerpoint/2010/main" val="1860761006"/>
              </p:ext>
            </p:extLst>
          </p:nvPr>
        </p:nvGraphicFramePr>
        <p:xfrm>
          <a:off x="5999213" y="1543050"/>
          <a:ext cx="5997853" cy="3232136"/>
        </p:xfrm>
        <a:graphic>
          <a:graphicData uri="http://schemas.openxmlformats.org/drawingml/2006/table">
            <a:tbl>
              <a:tblPr firstRow="1" firstCol="1" bandRow="1">
                <a:tableStyleId>{5C22544A-7EE6-4342-B048-85BDC9FD1C3A}</a:tableStyleId>
              </a:tblPr>
              <a:tblGrid>
                <a:gridCol w="1671936">
                  <a:extLst>
                    <a:ext uri="{9D8B030D-6E8A-4147-A177-3AD203B41FA5}">
                      <a16:colId xmlns:a16="http://schemas.microsoft.com/office/drawing/2014/main" val="2834345487"/>
                    </a:ext>
                  </a:extLst>
                </a:gridCol>
                <a:gridCol w="4325917">
                  <a:extLst>
                    <a:ext uri="{9D8B030D-6E8A-4147-A177-3AD203B41FA5}">
                      <a16:colId xmlns:a16="http://schemas.microsoft.com/office/drawing/2014/main" val="2018007825"/>
                    </a:ext>
                  </a:extLst>
                </a:gridCol>
              </a:tblGrid>
              <a:tr h="559438">
                <a:tc>
                  <a:txBody>
                    <a:bodyPr/>
                    <a:lstStyle/>
                    <a:p>
                      <a:pPr algn="ctr">
                        <a:lnSpc>
                          <a:spcPct val="150000"/>
                        </a:lnSpc>
                      </a:pPr>
                      <a:r>
                        <a:rPr lang="vi-VN" sz="1400" dirty="0">
                          <a:solidFill>
                            <a:srgbClr val="FFFF00"/>
                          </a:solidFill>
                          <a:effectLst/>
                          <a:latin typeface="+mj-lt"/>
                        </a:rPr>
                        <a:t>Thời gian</a:t>
                      </a:r>
                      <a:endParaRPr lang="en-VN" sz="1400" dirty="0">
                        <a:solidFill>
                          <a:srgbClr val="FFFF00"/>
                        </a:solidFill>
                        <a:effectLst/>
                        <a:latin typeface="+mj-lt"/>
                        <a:ea typeface="Times New Roman" panose="02020603050405020304" pitchFamily="18" charset="0"/>
                      </a:endParaRPr>
                    </a:p>
                  </a:txBody>
                  <a:tcPr marL="68580" marR="68580" marT="0" marB="0">
                    <a:noFill/>
                  </a:tcPr>
                </a:tc>
                <a:tc>
                  <a:txBody>
                    <a:bodyPr/>
                    <a:lstStyle/>
                    <a:p>
                      <a:pPr algn="ctr">
                        <a:lnSpc>
                          <a:spcPct val="150000"/>
                        </a:lnSpc>
                      </a:pPr>
                      <a:r>
                        <a:rPr lang="vi-VN" sz="1400" dirty="0">
                          <a:solidFill>
                            <a:srgbClr val="FFFF00"/>
                          </a:solidFill>
                          <a:effectLst/>
                          <a:latin typeface="+mj-lt"/>
                        </a:rPr>
                        <a:t>Sự kiện</a:t>
                      </a:r>
                      <a:endParaRPr lang="en-VN" sz="1400" dirty="0">
                        <a:solidFill>
                          <a:srgbClr val="FFFF00"/>
                        </a:solidFill>
                        <a:effectLst/>
                        <a:latin typeface="+mj-lt"/>
                        <a:ea typeface="Times New Roman" panose="02020603050405020304" pitchFamily="18" charset="0"/>
                      </a:endParaRPr>
                    </a:p>
                  </a:txBody>
                  <a:tcPr marL="68580" marR="68580" marT="0" marB="0">
                    <a:noFill/>
                  </a:tcPr>
                </a:tc>
                <a:extLst>
                  <a:ext uri="{0D108BD9-81ED-4DB2-BD59-A6C34878D82A}">
                    <a16:rowId xmlns:a16="http://schemas.microsoft.com/office/drawing/2014/main" val="922090201"/>
                  </a:ext>
                </a:extLst>
              </a:tr>
              <a:tr h="559509">
                <a:tc>
                  <a:txBody>
                    <a:bodyPr/>
                    <a:lstStyle/>
                    <a:p>
                      <a:pPr algn="ctr">
                        <a:lnSpc>
                          <a:spcPct val="150000"/>
                        </a:lnSpc>
                      </a:pPr>
                      <a:r>
                        <a:rPr lang="vi-VN" sz="1400">
                          <a:solidFill>
                            <a:srgbClr val="FFFF00"/>
                          </a:solidFill>
                          <a:effectLst/>
                          <a:latin typeface="+mj-lt"/>
                        </a:rPr>
                        <a:t>Năm 248</a:t>
                      </a:r>
                      <a:endParaRPr lang="en-VN" sz="1400">
                        <a:solidFill>
                          <a:srgbClr val="FFFF00"/>
                        </a:solidFill>
                        <a:effectLst/>
                        <a:latin typeface="+mj-lt"/>
                        <a:ea typeface="Times New Roman" panose="02020603050405020304" pitchFamily="18" charset="0"/>
                      </a:endParaRPr>
                    </a:p>
                  </a:txBody>
                  <a:tcPr marL="68580" marR="68580" marT="0" marB="0">
                    <a:noFill/>
                  </a:tcPr>
                </a:tc>
                <a:tc>
                  <a:txBody>
                    <a:bodyPr/>
                    <a:lstStyle/>
                    <a:p>
                      <a:pPr algn="ctr">
                        <a:lnSpc>
                          <a:spcPct val="150000"/>
                        </a:lnSpc>
                      </a:pPr>
                      <a:r>
                        <a:rPr lang="vi-VN" sz="1400" dirty="0">
                          <a:solidFill>
                            <a:srgbClr val="FFFF00"/>
                          </a:solidFill>
                          <a:effectLst/>
                          <a:latin typeface="+mj-lt"/>
                        </a:rPr>
                        <a:t>Khởi nghĩa Bà Triệu</a:t>
                      </a:r>
                      <a:endParaRPr lang="en-VN" sz="1400" dirty="0">
                        <a:solidFill>
                          <a:srgbClr val="FFFF00"/>
                        </a:solidFill>
                        <a:effectLst/>
                        <a:latin typeface="+mj-lt"/>
                        <a:ea typeface="Times New Roman" panose="02020603050405020304" pitchFamily="18" charset="0"/>
                      </a:endParaRPr>
                    </a:p>
                  </a:txBody>
                  <a:tcPr marL="68580" marR="68580" marT="0" marB="0">
                    <a:noFill/>
                  </a:tcPr>
                </a:tc>
                <a:extLst>
                  <a:ext uri="{0D108BD9-81ED-4DB2-BD59-A6C34878D82A}">
                    <a16:rowId xmlns:a16="http://schemas.microsoft.com/office/drawing/2014/main" val="3692193371"/>
                  </a:ext>
                </a:extLst>
              </a:tr>
              <a:tr h="696574">
                <a:tc>
                  <a:txBody>
                    <a:bodyPr/>
                    <a:lstStyle/>
                    <a:p>
                      <a:pPr algn="ctr">
                        <a:lnSpc>
                          <a:spcPct val="150000"/>
                        </a:lnSpc>
                      </a:pPr>
                      <a:r>
                        <a:rPr lang="vi-VN" sz="1400" dirty="0">
                          <a:solidFill>
                            <a:srgbClr val="FFFF00"/>
                          </a:solidFill>
                          <a:effectLst/>
                          <a:latin typeface="+mj-lt"/>
                        </a:rPr>
                        <a:t> Năm 938</a:t>
                      </a:r>
                      <a:endParaRPr lang="en-VN" sz="1400" dirty="0">
                        <a:solidFill>
                          <a:srgbClr val="FFFF00"/>
                        </a:solidFill>
                        <a:effectLst/>
                        <a:latin typeface="+mj-lt"/>
                        <a:ea typeface="Times New Roman" panose="02020603050405020304" pitchFamily="18" charset="0"/>
                      </a:endParaRPr>
                    </a:p>
                  </a:txBody>
                  <a:tcPr marL="68580" marR="68580" marT="0" marB="0">
                    <a:noFill/>
                  </a:tcPr>
                </a:tc>
                <a:tc>
                  <a:txBody>
                    <a:bodyPr/>
                    <a:lstStyle/>
                    <a:p>
                      <a:pPr algn="ctr">
                        <a:lnSpc>
                          <a:spcPct val="150000"/>
                        </a:lnSpc>
                      </a:pPr>
                      <a:r>
                        <a:rPr lang="vi-VN" sz="1400" dirty="0">
                          <a:solidFill>
                            <a:srgbClr val="FFFF00"/>
                          </a:solidFill>
                          <a:effectLst/>
                          <a:latin typeface="+mj-lt"/>
                        </a:rPr>
                        <a:t>Ngô Quyền đánh tan quân Nam Hán trên sông Bạch Đằng</a:t>
                      </a:r>
                      <a:endParaRPr lang="en-VN" sz="1400" dirty="0">
                        <a:solidFill>
                          <a:srgbClr val="FFFF00"/>
                        </a:solidFill>
                        <a:effectLst/>
                        <a:latin typeface="+mj-lt"/>
                        <a:ea typeface="Times New Roman" panose="02020603050405020304" pitchFamily="18" charset="0"/>
                      </a:endParaRPr>
                    </a:p>
                  </a:txBody>
                  <a:tcPr marL="68580" marR="68580" marT="0" marB="0">
                    <a:noFill/>
                  </a:tcPr>
                </a:tc>
                <a:extLst>
                  <a:ext uri="{0D108BD9-81ED-4DB2-BD59-A6C34878D82A}">
                    <a16:rowId xmlns:a16="http://schemas.microsoft.com/office/drawing/2014/main" val="2702761404"/>
                  </a:ext>
                </a:extLst>
              </a:tr>
              <a:tr h="559438">
                <a:tc>
                  <a:txBody>
                    <a:bodyPr/>
                    <a:lstStyle/>
                    <a:p>
                      <a:pPr algn="ctr">
                        <a:lnSpc>
                          <a:spcPct val="150000"/>
                        </a:lnSpc>
                      </a:pPr>
                      <a:r>
                        <a:rPr lang="vi-VN" sz="1400">
                          <a:solidFill>
                            <a:srgbClr val="FFFF00"/>
                          </a:solidFill>
                          <a:effectLst/>
                          <a:latin typeface="+mj-lt"/>
                        </a:rPr>
                        <a:t>Năm 1009</a:t>
                      </a:r>
                      <a:endParaRPr lang="en-VN" sz="1400">
                        <a:solidFill>
                          <a:srgbClr val="FFFF00"/>
                        </a:solidFill>
                        <a:effectLst/>
                        <a:latin typeface="+mj-lt"/>
                        <a:ea typeface="Times New Roman" panose="02020603050405020304" pitchFamily="18" charset="0"/>
                      </a:endParaRPr>
                    </a:p>
                  </a:txBody>
                  <a:tcPr marL="68580" marR="68580" marT="0" marB="0">
                    <a:noFill/>
                  </a:tcPr>
                </a:tc>
                <a:tc>
                  <a:txBody>
                    <a:bodyPr/>
                    <a:lstStyle/>
                    <a:p>
                      <a:pPr algn="ctr">
                        <a:lnSpc>
                          <a:spcPct val="150000"/>
                        </a:lnSpc>
                      </a:pPr>
                      <a:r>
                        <a:rPr lang="vi-VN" sz="1400" dirty="0">
                          <a:solidFill>
                            <a:srgbClr val="FFFF00"/>
                          </a:solidFill>
                          <a:effectLst/>
                          <a:latin typeface="+mj-lt"/>
                        </a:rPr>
                        <a:t>Nhà Lý thành lập</a:t>
                      </a:r>
                      <a:endParaRPr lang="en-VN" sz="1400" dirty="0">
                        <a:solidFill>
                          <a:srgbClr val="FFFF00"/>
                        </a:solidFill>
                        <a:effectLst/>
                        <a:latin typeface="+mj-lt"/>
                        <a:ea typeface="Times New Roman" panose="02020603050405020304" pitchFamily="18" charset="0"/>
                      </a:endParaRPr>
                    </a:p>
                  </a:txBody>
                  <a:tcPr marL="68580" marR="68580" marT="0" marB="0">
                    <a:noFill/>
                  </a:tcPr>
                </a:tc>
                <a:extLst>
                  <a:ext uri="{0D108BD9-81ED-4DB2-BD59-A6C34878D82A}">
                    <a16:rowId xmlns:a16="http://schemas.microsoft.com/office/drawing/2014/main" val="3620311920"/>
                  </a:ext>
                </a:extLst>
              </a:tr>
              <a:tr h="857177">
                <a:tc>
                  <a:txBody>
                    <a:bodyPr/>
                    <a:lstStyle/>
                    <a:p>
                      <a:pPr algn="ctr">
                        <a:lnSpc>
                          <a:spcPct val="150000"/>
                        </a:lnSpc>
                      </a:pPr>
                      <a:r>
                        <a:rPr lang="vi-VN" sz="1400">
                          <a:solidFill>
                            <a:srgbClr val="FFFF00"/>
                          </a:solidFill>
                          <a:effectLst/>
                          <a:latin typeface="+mj-lt"/>
                        </a:rPr>
                        <a:t> </a:t>
                      </a:r>
                      <a:endParaRPr lang="en-VN" sz="1400">
                        <a:solidFill>
                          <a:srgbClr val="FFFF00"/>
                        </a:solidFill>
                        <a:effectLst/>
                        <a:latin typeface="+mj-lt"/>
                      </a:endParaRPr>
                    </a:p>
                    <a:p>
                      <a:pPr algn="ctr">
                        <a:lnSpc>
                          <a:spcPct val="150000"/>
                        </a:lnSpc>
                      </a:pPr>
                      <a:r>
                        <a:rPr lang="vi-VN" sz="1400">
                          <a:solidFill>
                            <a:srgbClr val="FFFF00"/>
                          </a:solidFill>
                          <a:effectLst/>
                          <a:latin typeface="+mj-lt"/>
                        </a:rPr>
                        <a:t>Năm 1288</a:t>
                      </a:r>
                      <a:endParaRPr lang="en-VN" sz="1400">
                        <a:solidFill>
                          <a:srgbClr val="FFFF00"/>
                        </a:solidFill>
                        <a:effectLst/>
                        <a:latin typeface="+mj-lt"/>
                        <a:ea typeface="Times New Roman" panose="02020603050405020304" pitchFamily="18" charset="0"/>
                      </a:endParaRPr>
                    </a:p>
                  </a:txBody>
                  <a:tcPr marL="68580" marR="68580" marT="0" marB="0">
                    <a:noFill/>
                  </a:tcPr>
                </a:tc>
                <a:tc>
                  <a:txBody>
                    <a:bodyPr/>
                    <a:lstStyle/>
                    <a:p>
                      <a:pPr algn="ctr">
                        <a:lnSpc>
                          <a:spcPct val="150000"/>
                        </a:lnSpc>
                      </a:pPr>
                      <a:r>
                        <a:rPr lang="vi-VN" sz="1400" dirty="0">
                          <a:solidFill>
                            <a:srgbClr val="FFFF00"/>
                          </a:solidFill>
                          <a:effectLst/>
                          <a:latin typeface="+mj-lt"/>
                        </a:rPr>
                        <a:t>Chiến thắng quân Nguyên trên sông Bạch Đằng.</a:t>
                      </a:r>
                      <a:endParaRPr lang="en-VN" sz="1400" dirty="0">
                        <a:solidFill>
                          <a:srgbClr val="FFFF00"/>
                        </a:solidFill>
                        <a:effectLst/>
                        <a:latin typeface="+mj-lt"/>
                        <a:ea typeface="Times New Roman" panose="02020603050405020304" pitchFamily="18" charset="0"/>
                      </a:endParaRPr>
                    </a:p>
                  </a:txBody>
                  <a:tcPr marL="68580" marR="68580" marT="0" marB="0">
                    <a:noFill/>
                  </a:tcPr>
                </a:tc>
                <a:extLst>
                  <a:ext uri="{0D108BD9-81ED-4DB2-BD59-A6C34878D82A}">
                    <a16:rowId xmlns:a16="http://schemas.microsoft.com/office/drawing/2014/main" val="2842989953"/>
                  </a:ext>
                </a:extLst>
              </a:tr>
            </a:tbl>
          </a:graphicData>
        </a:graphic>
      </p:graphicFrame>
      <p:sp>
        <p:nvSpPr>
          <p:cNvPr id="11" name="TextBox 10">
            <a:extLst>
              <a:ext uri="{FF2B5EF4-FFF2-40B4-BE49-F238E27FC236}">
                <a16:creationId xmlns:a16="http://schemas.microsoft.com/office/drawing/2014/main" id="{CCFBE8A2-9952-B149-AF33-D0C4E54CBBC4}"/>
              </a:ext>
            </a:extLst>
          </p:cNvPr>
          <p:cNvSpPr txBox="1"/>
          <p:nvPr/>
        </p:nvSpPr>
        <p:spPr>
          <a:xfrm>
            <a:off x="6240727" y="5020624"/>
            <a:ext cx="5485530" cy="1200329"/>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Lịch sử</a:t>
            </a:r>
            <a:r>
              <a:rPr lang="vi-VN" sz="2400" dirty="0">
                <a:solidFill>
                  <a:schemeClr val="bg1"/>
                </a:solidFill>
                <a:latin typeface="+mj-lt"/>
              </a:rPr>
              <a:t> là tất cả những gì đã xảy ra trong quá khứ.</a:t>
            </a:r>
            <a:endParaRPr lang="en-VN" sz="2400" dirty="0">
              <a:solidFill>
                <a:schemeClr val="bg1"/>
              </a:solidFill>
              <a:latin typeface="+mj-lt"/>
            </a:endParaRPr>
          </a:p>
          <a:p>
            <a:r>
              <a:rPr lang="vi-VN" sz="2400" dirty="0">
                <a:solidFill>
                  <a:schemeClr val="bg1"/>
                </a:solidFill>
                <a:latin typeface="+mj-lt"/>
              </a:rPr>
              <a:t> </a:t>
            </a:r>
            <a:endParaRPr lang="en-VN" sz="2400" dirty="0">
              <a:solidFill>
                <a:schemeClr val="bg1"/>
              </a:solidFill>
              <a:latin typeface="+mj-lt"/>
            </a:endParaRPr>
          </a:p>
        </p:txBody>
      </p:sp>
    </p:spTree>
    <p:extLst>
      <p:ext uri="{BB962C8B-B14F-4D97-AF65-F5344CB8AC3E}">
        <p14:creationId xmlns:p14="http://schemas.microsoft.com/office/powerpoint/2010/main" val="178105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anim calcmode="lin" valueType="num">
                                      <p:cBhvr>
                                        <p:cTn id="17" dur="2000" fill="hold"/>
                                        <p:tgtEl>
                                          <p:spTgt spid="5"/>
                                        </p:tgtEl>
                                        <p:attrNameLst>
                                          <p:attrName>ppt_w</p:attrName>
                                        </p:attrNameLst>
                                      </p:cBhvr>
                                      <p:tavLst>
                                        <p:tav tm="0" fmla="#ppt_w*sin(2.5*pi*$)">
                                          <p:val>
                                            <p:fltVal val="0"/>
                                          </p:val>
                                        </p:tav>
                                        <p:tav tm="100000">
                                          <p:val>
                                            <p:fltVal val="1"/>
                                          </p:val>
                                        </p:tav>
                                      </p:tavLst>
                                    </p:anim>
                                    <p:anim calcmode="lin" valueType="num">
                                      <p:cBhvr>
                                        <p:cTn id="18" dur="2000" fill="hold"/>
                                        <p:tgtEl>
                                          <p:spTgt spid="5"/>
                                        </p:tgtEl>
                                        <p:attrNameLst>
                                          <p:attrName>ppt_h</p:attrName>
                                        </p:attrNameLst>
                                      </p:cBhvr>
                                      <p:tavLst>
                                        <p:tav tm="0">
                                          <p:val>
                                            <p:strVal val="#ppt_h"/>
                                          </p:val>
                                        </p:tav>
                                        <p:tav tm="100000">
                                          <p:val>
                                            <p:strVal val="#ppt_h"/>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cxnSp>
        <p:nvCxnSpPr>
          <p:cNvPr id="8" name="Straight Connector 7">
            <a:extLst>
              <a:ext uri="{FF2B5EF4-FFF2-40B4-BE49-F238E27FC236}">
                <a16:creationId xmlns:a16="http://schemas.microsoft.com/office/drawing/2014/main" id="{6EDCA87F-54C2-004F-A25E-9B7E1169AB85}"/>
              </a:ext>
            </a:extLst>
          </p:cNvPr>
          <p:cNvCxnSpPr>
            <a:cxnSpLocks/>
          </p:cNvCxnSpPr>
          <p:nvPr/>
        </p:nvCxnSpPr>
        <p:spPr>
          <a:xfrm>
            <a:off x="6635306" y="1275581"/>
            <a:ext cx="0" cy="465620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CFBE8A2-9952-B149-AF33-D0C4E54CBBC4}"/>
              </a:ext>
            </a:extLst>
          </p:cNvPr>
          <p:cNvSpPr txBox="1"/>
          <p:nvPr/>
        </p:nvSpPr>
        <p:spPr>
          <a:xfrm>
            <a:off x="6960762" y="4741482"/>
            <a:ext cx="4566499" cy="707886"/>
          </a:xfrm>
          <a:prstGeom prst="rect">
            <a:avLst/>
          </a:prstGeom>
          <a:noFill/>
        </p:spPr>
        <p:txBody>
          <a:bodyPr wrap="square" rtlCol="0">
            <a:spAutoFit/>
          </a:bodyPr>
          <a:lstStyle/>
          <a:p>
            <a:pPr algn="ctr"/>
            <a:r>
              <a:rPr lang="vi-VN" sz="2000" i="1" dirty="0">
                <a:solidFill>
                  <a:srgbClr val="FFC000"/>
                </a:solidFill>
                <a:latin typeface="+mj-lt"/>
              </a:rPr>
              <a:t>Tờ lịch của Việt Nam sử dụng cả âm lịch và dương lịch</a:t>
            </a:r>
            <a:endParaRPr lang="en-VN" sz="2000" i="1" dirty="0">
              <a:solidFill>
                <a:srgbClr val="FFC000"/>
              </a:solidFill>
              <a:latin typeface="+mj-lt"/>
            </a:endParaRPr>
          </a:p>
        </p:txBody>
      </p:sp>
      <p:pic>
        <p:nvPicPr>
          <p:cNvPr id="12" name="Picture 11">
            <a:extLst>
              <a:ext uri="{FF2B5EF4-FFF2-40B4-BE49-F238E27FC236}">
                <a16:creationId xmlns:a16="http://schemas.microsoft.com/office/drawing/2014/main" id="{08D42C22-98E0-7C42-AB6F-58E2B61A632A}"/>
              </a:ext>
            </a:extLst>
          </p:cNvPr>
          <p:cNvPicPr/>
          <p:nvPr/>
        </p:nvPicPr>
        <p:blipFill rotWithShape="1">
          <a:blip r:embed="rId3">
            <a:extLst>
              <a:ext uri="{28A0092B-C50C-407E-A947-70E740481C1C}">
                <a14:useLocalDpi xmlns:a14="http://schemas.microsoft.com/office/drawing/2010/main" val="0"/>
              </a:ext>
            </a:extLst>
          </a:blip>
          <a:srcRect l="45855" t="2635" r="10279" b="5151"/>
          <a:stretch/>
        </p:blipFill>
        <p:spPr bwMode="auto">
          <a:xfrm>
            <a:off x="7903723" y="1275581"/>
            <a:ext cx="2528326" cy="3432710"/>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D2EDAE1D-670B-2A4C-A4B2-0CAD2AC7E5E7}"/>
              </a:ext>
            </a:extLst>
          </p:cNvPr>
          <p:cNvSpPr txBox="1"/>
          <p:nvPr/>
        </p:nvSpPr>
        <p:spPr>
          <a:xfrm>
            <a:off x="138644" y="1044749"/>
            <a:ext cx="6735652"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2. Cách tính thời gian trong lịch sử như thế nào?</a:t>
            </a:r>
          </a:p>
        </p:txBody>
      </p:sp>
      <p:sp>
        <p:nvSpPr>
          <p:cNvPr id="9" name="TextBox 8">
            <a:extLst>
              <a:ext uri="{FF2B5EF4-FFF2-40B4-BE49-F238E27FC236}">
                <a16:creationId xmlns:a16="http://schemas.microsoft.com/office/drawing/2014/main" id="{8F0C9277-8003-8B4C-9777-5EAED781638E}"/>
              </a:ext>
            </a:extLst>
          </p:cNvPr>
          <p:cNvSpPr txBox="1"/>
          <p:nvPr/>
        </p:nvSpPr>
        <p:spPr>
          <a:xfrm>
            <a:off x="70977" y="1447410"/>
            <a:ext cx="6402134" cy="2308324"/>
          </a:xfrm>
          <a:prstGeom prst="rect">
            <a:avLst/>
          </a:prstGeom>
          <a:noFill/>
        </p:spPr>
        <p:txBody>
          <a:bodyPr wrap="square" rtlCol="0">
            <a:spAutoFit/>
          </a:bodyPr>
          <a:lstStyle/>
          <a:p>
            <a:r>
              <a:rPr lang="vi-VN" sz="2400" dirty="0">
                <a:solidFill>
                  <a:schemeClr val="bg1"/>
                </a:solidFill>
                <a:latin typeface="+mj-lt"/>
              </a:rPr>
              <a:t>- Người xưa đã làm ra lịch:</a:t>
            </a:r>
            <a:endParaRPr lang="en-VN" sz="2400" dirty="0">
              <a:solidFill>
                <a:schemeClr val="bg1"/>
              </a:solidFill>
              <a:latin typeface="+mj-lt"/>
            </a:endParaRPr>
          </a:p>
          <a:p>
            <a:r>
              <a:rPr lang="vi-VN" sz="2400" dirty="0">
                <a:solidFill>
                  <a:schemeClr val="bg1"/>
                </a:solidFill>
                <a:latin typeface="+mj-lt"/>
              </a:rPr>
              <a:t>+ Âm lịch: được tính theo chu kì chuyển động của mặt trăng quay quanh trái đất.</a:t>
            </a:r>
            <a:endParaRPr lang="en-VN" sz="2400" dirty="0">
              <a:solidFill>
                <a:schemeClr val="bg1"/>
              </a:solidFill>
              <a:latin typeface="+mj-lt"/>
            </a:endParaRPr>
          </a:p>
          <a:p>
            <a:r>
              <a:rPr lang="vi-VN" sz="2400" dirty="0">
                <a:solidFill>
                  <a:schemeClr val="bg1"/>
                </a:solidFill>
                <a:latin typeface="+mj-lt"/>
              </a:rPr>
              <a:t>+ Dương lịch: được tính theo chu kì chuyển động của trái đất quay quanh mặt trời (còn gọi là công lịch).</a:t>
            </a:r>
            <a:endParaRPr lang="en-VN" sz="2400" dirty="0">
              <a:solidFill>
                <a:schemeClr val="bg1"/>
              </a:solidFill>
              <a:latin typeface="+mj-lt"/>
            </a:endParaRPr>
          </a:p>
        </p:txBody>
      </p:sp>
      <p:cxnSp>
        <p:nvCxnSpPr>
          <p:cNvPr id="15" name="Straight Arrow Connector 14">
            <a:extLst>
              <a:ext uri="{FF2B5EF4-FFF2-40B4-BE49-F238E27FC236}">
                <a16:creationId xmlns:a16="http://schemas.microsoft.com/office/drawing/2014/main" id="{AF9C927C-1A09-7F48-85CA-BAB3F61C3A92}"/>
              </a:ext>
            </a:extLst>
          </p:cNvPr>
          <p:cNvCxnSpPr>
            <a:cxnSpLocks/>
          </p:cNvCxnSpPr>
          <p:nvPr/>
        </p:nvCxnSpPr>
        <p:spPr>
          <a:xfrm flipV="1">
            <a:off x="632445" y="4288079"/>
            <a:ext cx="5353664" cy="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12EF73-FFFC-7E49-A814-DD6E673DAA55}"/>
              </a:ext>
            </a:extLst>
          </p:cNvPr>
          <p:cNvCxnSpPr/>
          <p:nvPr/>
        </p:nvCxnSpPr>
        <p:spPr>
          <a:xfrm>
            <a:off x="2981544" y="4116605"/>
            <a:ext cx="0" cy="342948"/>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245EB81-586B-EF4D-A7E2-5BE9CF122439}"/>
              </a:ext>
            </a:extLst>
          </p:cNvPr>
          <p:cNvSpPr txBox="1"/>
          <p:nvPr/>
        </p:nvSpPr>
        <p:spPr>
          <a:xfrm>
            <a:off x="1999631" y="4485926"/>
            <a:ext cx="1907687" cy="646331"/>
          </a:xfrm>
          <a:prstGeom prst="rect">
            <a:avLst/>
          </a:prstGeom>
          <a:noFill/>
        </p:spPr>
        <p:txBody>
          <a:bodyPr wrap="square" rtlCol="0">
            <a:spAutoFit/>
          </a:bodyPr>
          <a:lstStyle/>
          <a:p>
            <a:pPr algn="ctr"/>
            <a:r>
              <a:rPr lang="en-VN" dirty="0">
                <a:solidFill>
                  <a:schemeClr val="bg1"/>
                </a:solidFill>
                <a:latin typeface="Times New Roman" panose="02020603050405020304" pitchFamily="18" charset="0"/>
                <a:cs typeface="Times New Roman" panose="02020603050405020304" pitchFamily="18" charset="0"/>
              </a:rPr>
              <a:t>Công nguyên</a:t>
            </a:r>
          </a:p>
          <a:p>
            <a:pPr algn="ctr"/>
            <a:r>
              <a:rPr lang="en-VN" dirty="0">
                <a:solidFill>
                  <a:schemeClr val="bg1"/>
                </a:solidFill>
                <a:latin typeface="Times New Roman" panose="02020603050405020304" pitchFamily="18" charset="0"/>
                <a:cs typeface="Times New Roman" panose="02020603050405020304" pitchFamily="18" charset="0"/>
              </a:rPr>
              <a:t>(CN)</a:t>
            </a:r>
          </a:p>
        </p:txBody>
      </p:sp>
      <p:sp>
        <p:nvSpPr>
          <p:cNvPr id="19" name="TextBox 18">
            <a:extLst>
              <a:ext uri="{FF2B5EF4-FFF2-40B4-BE49-F238E27FC236}">
                <a16:creationId xmlns:a16="http://schemas.microsoft.com/office/drawing/2014/main" id="{07D6AE04-4F34-E640-BA7D-2B50B43C97C4}"/>
              </a:ext>
            </a:extLst>
          </p:cNvPr>
          <p:cNvSpPr txBox="1"/>
          <p:nvPr/>
        </p:nvSpPr>
        <p:spPr>
          <a:xfrm>
            <a:off x="1753181" y="3677479"/>
            <a:ext cx="2456726" cy="369332"/>
          </a:xfrm>
          <a:prstGeom prst="rect">
            <a:avLst/>
          </a:prstGeom>
          <a:noFill/>
        </p:spPr>
        <p:txBody>
          <a:bodyPr wrap="square" rtlCol="0">
            <a:spAutoFit/>
          </a:bodyPr>
          <a:lstStyle/>
          <a:p>
            <a:pPr algn="ctr"/>
            <a:r>
              <a:rPr lang="en-US" i="1" dirty="0">
                <a:solidFill>
                  <a:srgbClr val="FFFF00"/>
                </a:solidFill>
                <a:latin typeface="Times New Roman" panose="02020603050405020304" pitchFamily="18" charset="0"/>
                <a:cs typeface="Times New Roman" panose="02020603050405020304" pitchFamily="18" charset="0"/>
              </a:rPr>
              <a:t>C</a:t>
            </a:r>
            <a:r>
              <a:rPr lang="en-VN" i="1" dirty="0">
                <a:solidFill>
                  <a:srgbClr val="FFFF00"/>
                </a:solidFill>
                <a:latin typeface="Times New Roman" panose="02020603050405020304" pitchFamily="18" charset="0"/>
                <a:cs typeface="Times New Roman" panose="02020603050405020304" pitchFamily="18" charset="0"/>
              </a:rPr>
              <a:t>húa Giê-xu ra đời</a:t>
            </a:r>
          </a:p>
        </p:txBody>
      </p:sp>
      <p:sp>
        <p:nvSpPr>
          <p:cNvPr id="20" name="TextBox 19">
            <a:extLst>
              <a:ext uri="{FF2B5EF4-FFF2-40B4-BE49-F238E27FC236}">
                <a16:creationId xmlns:a16="http://schemas.microsoft.com/office/drawing/2014/main" id="{5957228F-F5F6-584E-A012-462EE5E13166}"/>
              </a:ext>
            </a:extLst>
          </p:cNvPr>
          <p:cNvSpPr txBox="1"/>
          <p:nvPr/>
        </p:nvSpPr>
        <p:spPr>
          <a:xfrm>
            <a:off x="444613" y="4346804"/>
            <a:ext cx="1907687" cy="369332"/>
          </a:xfrm>
          <a:prstGeom prst="rect">
            <a:avLst/>
          </a:prstGeom>
          <a:noFill/>
        </p:spPr>
        <p:txBody>
          <a:bodyPr wrap="square" rtlCol="0">
            <a:spAutoFit/>
          </a:bodyPr>
          <a:lstStyle/>
          <a:p>
            <a:pPr algn="ctr"/>
            <a:r>
              <a:rPr lang="en-VN" i="1" dirty="0">
                <a:solidFill>
                  <a:srgbClr val="FFFF00"/>
                </a:solidFill>
                <a:latin typeface="Times New Roman" panose="02020603050405020304" pitchFamily="18" charset="0"/>
                <a:cs typeface="Times New Roman" panose="02020603050405020304" pitchFamily="18" charset="0"/>
              </a:rPr>
              <a:t>(TCN)</a:t>
            </a:r>
          </a:p>
        </p:txBody>
      </p:sp>
      <p:sp>
        <p:nvSpPr>
          <p:cNvPr id="21" name="TextBox 20">
            <a:extLst>
              <a:ext uri="{FF2B5EF4-FFF2-40B4-BE49-F238E27FC236}">
                <a16:creationId xmlns:a16="http://schemas.microsoft.com/office/drawing/2014/main" id="{69E29AE1-14DA-B14D-A0FB-6850B2F7C929}"/>
              </a:ext>
            </a:extLst>
          </p:cNvPr>
          <p:cNvSpPr txBox="1"/>
          <p:nvPr/>
        </p:nvSpPr>
        <p:spPr>
          <a:xfrm>
            <a:off x="3649008" y="4352161"/>
            <a:ext cx="1907687" cy="369332"/>
          </a:xfrm>
          <a:prstGeom prst="rect">
            <a:avLst/>
          </a:prstGeom>
          <a:noFill/>
        </p:spPr>
        <p:txBody>
          <a:bodyPr wrap="square" rtlCol="0">
            <a:spAutoFit/>
          </a:bodyPr>
          <a:lstStyle/>
          <a:p>
            <a:pPr algn="ctr"/>
            <a:r>
              <a:rPr lang="en-VN" i="1" dirty="0">
                <a:solidFill>
                  <a:srgbClr val="FFFF00"/>
                </a:solidFill>
                <a:latin typeface="Times New Roman" panose="02020603050405020304" pitchFamily="18" charset="0"/>
                <a:cs typeface="Times New Roman" panose="02020603050405020304" pitchFamily="18" charset="0"/>
              </a:rPr>
              <a:t>(Sau CN)</a:t>
            </a:r>
          </a:p>
        </p:txBody>
      </p:sp>
      <p:sp>
        <p:nvSpPr>
          <p:cNvPr id="23" name="TextBox 22">
            <a:extLst>
              <a:ext uri="{FF2B5EF4-FFF2-40B4-BE49-F238E27FC236}">
                <a16:creationId xmlns:a16="http://schemas.microsoft.com/office/drawing/2014/main" id="{527845FE-1F3B-3D4F-A0D0-8DEE41DA8E85}"/>
              </a:ext>
            </a:extLst>
          </p:cNvPr>
          <p:cNvSpPr txBox="1"/>
          <p:nvPr/>
        </p:nvSpPr>
        <p:spPr>
          <a:xfrm>
            <a:off x="70977" y="5017547"/>
            <a:ext cx="5841837" cy="1200329"/>
          </a:xfrm>
          <a:prstGeom prst="rect">
            <a:avLst/>
          </a:prstGeom>
          <a:noFill/>
        </p:spPr>
        <p:txBody>
          <a:bodyPr wrap="square" rtlCol="0">
            <a:spAutoFit/>
          </a:bodyPr>
          <a:lstStyle/>
          <a:p>
            <a:r>
              <a:rPr lang="vi-VN" sz="2400" i="1" dirty="0">
                <a:solidFill>
                  <a:schemeClr val="bg1"/>
                </a:solidFill>
                <a:latin typeface="+mj-lt"/>
              </a:rPr>
              <a:t>+ thập kỉ: 10 năm</a:t>
            </a:r>
          </a:p>
          <a:p>
            <a:r>
              <a:rPr lang="vi-VN" sz="2400" i="1" dirty="0">
                <a:solidFill>
                  <a:schemeClr val="bg1"/>
                </a:solidFill>
                <a:latin typeface="+mj-lt"/>
              </a:rPr>
              <a:t>+ thế kỉ:100 năm</a:t>
            </a:r>
          </a:p>
          <a:p>
            <a:r>
              <a:rPr lang="vi-VN" sz="2400" i="1" dirty="0">
                <a:solidFill>
                  <a:schemeClr val="bg1"/>
                </a:solidFill>
                <a:latin typeface="+mj-lt"/>
              </a:rPr>
              <a:t>+ thiên niên kỉ:1000 năm</a:t>
            </a:r>
            <a:endParaRPr lang="en-VN" sz="2400" i="1" dirty="0">
              <a:solidFill>
                <a:schemeClr val="bg1"/>
              </a:solidFill>
              <a:latin typeface="+mj-lt"/>
            </a:endParaRPr>
          </a:p>
        </p:txBody>
      </p:sp>
    </p:spTree>
    <p:extLst>
      <p:ext uri="{BB962C8B-B14F-4D97-AF65-F5344CB8AC3E}">
        <p14:creationId xmlns:p14="http://schemas.microsoft.com/office/powerpoint/2010/main" val="36754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18" presetClass="entr" presetSubtype="12"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strips(downLeft)">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strips(downLeft)">
                                      <p:cBhvr>
                                        <p:cTn id="20" dur="500"/>
                                        <p:tgtEl>
                                          <p:spTgt spid="9">
                                            <p:txEl>
                                              <p:pRg st="0" end="0"/>
                                            </p:txEl>
                                          </p:spTgt>
                                        </p:tgtEl>
                                      </p:cBhvr>
                                    </p:animEffect>
                                  </p:childTnLst>
                                </p:cTn>
                              </p:par>
                            </p:childTnLst>
                          </p:cTn>
                        </p:par>
                        <p:par>
                          <p:cTn id="21" fill="hold">
                            <p:stCondLst>
                              <p:cond delay="500"/>
                            </p:stCondLst>
                            <p:childTnLst>
                              <p:par>
                                <p:cTn id="22" presetID="18" presetClass="entr" presetSubtype="12" fill="hold" nodeType="after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strips(downLeft)">
                                      <p:cBhvr>
                                        <p:cTn id="24" dur="500"/>
                                        <p:tgtEl>
                                          <p:spTgt spid="9">
                                            <p:txEl>
                                              <p:pRg st="1" end="1"/>
                                            </p:txEl>
                                          </p:spTgt>
                                        </p:tgtEl>
                                      </p:cBhvr>
                                    </p:animEffect>
                                  </p:childTnLst>
                                </p:cTn>
                              </p:par>
                            </p:childTnLst>
                          </p:cTn>
                        </p:par>
                        <p:par>
                          <p:cTn id="25" fill="hold">
                            <p:stCondLst>
                              <p:cond delay="1000"/>
                            </p:stCondLst>
                            <p:childTnLst>
                              <p:par>
                                <p:cTn id="26" presetID="18" presetClass="entr" presetSubtype="12" fill="hold" nodeType="after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strips(downLeft)">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trips(downLeft)">
                                      <p:cBhvr>
                                        <p:cTn id="33" dur="500"/>
                                        <p:tgtEl>
                                          <p:spTgt spid="15"/>
                                        </p:tgtEl>
                                      </p:cBhvr>
                                    </p:animEffect>
                                  </p:childTnLst>
                                </p:cTn>
                              </p:par>
                              <p:par>
                                <p:cTn id="34" presetID="18" presetClass="entr" presetSubtype="12"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Left)">
                                      <p:cBhvr>
                                        <p:cTn id="36" dur="500"/>
                                        <p:tgtEl>
                                          <p:spTgt spid="17"/>
                                        </p:tgtEl>
                                      </p:cBhvr>
                                    </p:animEffect>
                                  </p:childTnLst>
                                </p:cTn>
                              </p:par>
                            </p:childTnLst>
                          </p:cTn>
                        </p:par>
                        <p:par>
                          <p:cTn id="37" fill="hold">
                            <p:stCondLst>
                              <p:cond delay="500"/>
                            </p:stCondLst>
                            <p:childTnLst>
                              <p:par>
                                <p:cTn id="38" presetID="18" presetClass="entr" presetSubtype="12"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strips(downLeft)">
                                      <p:cBhvr>
                                        <p:cTn id="40" dur="500"/>
                                        <p:tgtEl>
                                          <p:spTgt spid="18"/>
                                        </p:tgtEl>
                                      </p:cBhvr>
                                    </p:animEffect>
                                  </p:childTnLst>
                                </p:cTn>
                              </p:par>
                            </p:childTnLst>
                          </p:cTn>
                        </p:par>
                        <p:par>
                          <p:cTn id="41" fill="hold">
                            <p:stCondLst>
                              <p:cond delay="1000"/>
                            </p:stCondLst>
                            <p:childTnLst>
                              <p:par>
                                <p:cTn id="42" presetID="18" presetClass="entr" presetSubtype="12"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strips(downLeft)">
                                      <p:cBhvr>
                                        <p:cTn id="44" dur="500"/>
                                        <p:tgtEl>
                                          <p:spTgt spid="19"/>
                                        </p:tgtEl>
                                      </p:cBhvr>
                                    </p:animEffect>
                                  </p:childTnLst>
                                </p:cTn>
                              </p:par>
                            </p:childTnLst>
                          </p:cTn>
                        </p:par>
                        <p:par>
                          <p:cTn id="45" fill="hold">
                            <p:stCondLst>
                              <p:cond delay="1500"/>
                            </p:stCondLst>
                            <p:childTnLst>
                              <p:par>
                                <p:cTn id="46" presetID="18" presetClass="entr" presetSubtype="12"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strips(downLeft)">
                                      <p:cBhvr>
                                        <p:cTn id="48" dur="500"/>
                                        <p:tgtEl>
                                          <p:spTgt spid="20"/>
                                        </p:tgtEl>
                                      </p:cBhvr>
                                    </p:animEffect>
                                  </p:childTnLst>
                                </p:cTn>
                              </p:par>
                            </p:childTnLst>
                          </p:cTn>
                        </p:par>
                        <p:par>
                          <p:cTn id="49" fill="hold">
                            <p:stCondLst>
                              <p:cond delay="2000"/>
                            </p:stCondLst>
                            <p:childTnLst>
                              <p:par>
                                <p:cTn id="50" presetID="18" presetClass="entr" presetSubtype="12"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strips(downLef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strips(downLeft)">
                                      <p:cBhvr>
                                        <p:cTn id="57" dur="500"/>
                                        <p:tgtEl>
                                          <p:spTgt spid="2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23">
                                            <p:txEl>
                                              <p:pRg st="1" end="1"/>
                                            </p:txEl>
                                          </p:spTgt>
                                        </p:tgtEl>
                                        <p:attrNameLst>
                                          <p:attrName>style.visibility</p:attrName>
                                        </p:attrNameLst>
                                      </p:cBhvr>
                                      <p:to>
                                        <p:strVal val="visible"/>
                                      </p:to>
                                    </p:set>
                                    <p:animEffect transition="in" filter="strips(downLeft)">
                                      <p:cBhvr>
                                        <p:cTn id="62" dur="500"/>
                                        <p:tgtEl>
                                          <p:spTgt spid="23">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23">
                                            <p:txEl>
                                              <p:pRg st="2" end="2"/>
                                            </p:txEl>
                                          </p:spTgt>
                                        </p:tgtEl>
                                        <p:attrNameLst>
                                          <p:attrName>style.visibility</p:attrName>
                                        </p:attrNameLst>
                                      </p:cBhvr>
                                      <p:to>
                                        <p:strVal val="visible"/>
                                      </p:to>
                                    </p:set>
                                    <p:animEffect transition="in" filter="strips(downLeft)">
                                      <p:cBhvr>
                                        <p:cTn id="6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13" name="TextBox 12">
            <a:extLst>
              <a:ext uri="{FF2B5EF4-FFF2-40B4-BE49-F238E27FC236}">
                <a16:creationId xmlns:a16="http://schemas.microsoft.com/office/drawing/2014/main" id="{D2EDAE1D-670B-2A4C-A4B2-0CAD2AC7E5E7}"/>
              </a:ext>
            </a:extLst>
          </p:cNvPr>
          <p:cNvSpPr txBox="1"/>
          <p:nvPr/>
        </p:nvSpPr>
        <p:spPr>
          <a:xfrm>
            <a:off x="138644" y="1044749"/>
            <a:ext cx="6735652"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III. LUYỆN TẬP</a:t>
            </a:r>
          </a:p>
        </p:txBody>
      </p:sp>
      <p:sp>
        <p:nvSpPr>
          <p:cNvPr id="9" name="TextBox 8">
            <a:extLst>
              <a:ext uri="{FF2B5EF4-FFF2-40B4-BE49-F238E27FC236}">
                <a16:creationId xmlns:a16="http://schemas.microsoft.com/office/drawing/2014/main" id="{8F0C9277-8003-8B4C-9777-5EAED781638E}"/>
              </a:ext>
            </a:extLst>
          </p:cNvPr>
          <p:cNvSpPr txBox="1"/>
          <p:nvPr/>
        </p:nvSpPr>
        <p:spPr>
          <a:xfrm>
            <a:off x="138644" y="1476948"/>
            <a:ext cx="11276608" cy="461665"/>
          </a:xfrm>
          <a:prstGeom prst="rect">
            <a:avLst/>
          </a:prstGeom>
          <a:noFill/>
        </p:spPr>
        <p:txBody>
          <a:bodyPr wrap="square" rtlCol="0">
            <a:spAutoFit/>
          </a:bodyPr>
          <a:lstStyle/>
          <a:p>
            <a:r>
              <a:rPr lang="vi-VN" sz="2400" dirty="0">
                <a:solidFill>
                  <a:schemeClr val="bg1"/>
                </a:solidFill>
                <a:latin typeface="+mj-lt"/>
              </a:rPr>
              <a:t>Bài tập 1: Muốn biết năm 2000 TCN cách ta bao nhiêu năm thì em tính như thế nào?</a:t>
            </a:r>
            <a:endParaRPr lang="en-VN" sz="2400" dirty="0">
              <a:solidFill>
                <a:schemeClr val="bg1"/>
              </a:solidFill>
              <a:latin typeface="+mj-lt"/>
            </a:endParaRPr>
          </a:p>
        </p:txBody>
      </p:sp>
      <p:sp>
        <p:nvSpPr>
          <p:cNvPr id="22" name="TextBox 21">
            <a:extLst>
              <a:ext uri="{FF2B5EF4-FFF2-40B4-BE49-F238E27FC236}">
                <a16:creationId xmlns:a16="http://schemas.microsoft.com/office/drawing/2014/main" id="{34A2D27B-C4D0-6E48-A090-EA0081B76546}"/>
              </a:ext>
            </a:extLst>
          </p:cNvPr>
          <p:cNvSpPr txBox="1"/>
          <p:nvPr/>
        </p:nvSpPr>
        <p:spPr>
          <a:xfrm>
            <a:off x="138644" y="2375225"/>
            <a:ext cx="11276608" cy="461665"/>
          </a:xfrm>
          <a:prstGeom prst="rect">
            <a:avLst/>
          </a:prstGeom>
          <a:noFill/>
        </p:spPr>
        <p:txBody>
          <a:bodyPr wrap="square" rtlCol="0">
            <a:spAutoFit/>
          </a:bodyPr>
          <a:lstStyle/>
          <a:p>
            <a:r>
              <a:rPr lang="vi-VN" sz="2400" dirty="0">
                <a:solidFill>
                  <a:schemeClr val="bg1"/>
                </a:solidFill>
                <a:latin typeface="+mj-lt"/>
              </a:rPr>
              <a:t>Bài tập 2: Muốn biết năm 1230 SCN cách 2021 bao nhiêu năm thì ta tính thế nào?</a:t>
            </a:r>
            <a:endParaRPr lang="en-VN" sz="2400" dirty="0">
              <a:solidFill>
                <a:schemeClr val="bg1"/>
              </a:solidFill>
              <a:latin typeface="+mj-lt"/>
            </a:endParaRPr>
          </a:p>
        </p:txBody>
      </p:sp>
      <p:sp>
        <p:nvSpPr>
          <p:cNvPr id="24" name="TextBox 23">
            <a:extLst>
              <a:ext uri="{FF2B5EF4-FFF2-40B4-BE49-F238E27FC236}">
                <a16:creationId xmlns:a16="http://schemas.microsoft.com/office/drawing/2014/main" id="{05F19F14-BCAB-C441-97B2-FE15B40BB3D0}"/>
              </a:ext>
            </a:extLst>
          </p:cNvPr>
          <p:cNvSpPr txBox="1"/>
          <p:nvPr/>
        </p:nvSpPr>
        <p:spPr>
          <a:xfrm>
            <a:off x="138644" y="1868989"/>
            <a:ext cx="11276608" cy="461665"/>
          </a:xfrm>
          <a:prstGeom prst="rect">
            <a:avLst/>
          </a:prstGeom>
          <a:noFill/>
        </p:spPr>
        <p:txBody>
          <a:bodyPr wrap="square" rtlCol="0">
            <a:spAutoFit/>
          </a:bodyPr>
          <a:lstStyle/>
          <a:p>
            <a:pPr algn="ctr"/>
            <a:r>
              <a:rPr lang="vi-VN" sz="2400" dirty="0">
                <a:solidFill>
                  <a:schemeClr val="bg1"/>
                </a:solidFill>
                <a:latin typeface="+mj-lt"/>
              </a:rPr>
              <a:t>2021 + 2000 = 4021 năm</a:t>
            </a:r>
            <a:endParaRPr lang="en-VN" sz="2400" dirty="0">
              <a:solidFill>
                <a:schemeClr val="bg1"/>
              </a:solidFill>
              <a:latin typeface="+mj-lt"/>
            </a:endParaRPr>
          </a:p>
        </p:txBody>
      </p:sp>
      <p:sp>
        <p:nvSpPr>
          <p:cNvPr id="25" name="TextBox 24">
            <a:extLst>
              <a:ext uri="{FF2B5EF4-FFF2-40B4-BE49-F238E27FC236}">
                <a16:creationId xmlns:a16="http://schemas.microsoft.com/office/drawing/2014/main" id="{85B32B26-51CD-634F-84AB-0837CB66B4C1}"/>
              </a:ext>
            </a:extLst>
          </p:cNvPr>
          <p:cNvSpPr txBox="1"/>
          <p:nvPr/>
        </p:nvSpPr>
        <p:spPr>
          <a:xfrm>
            <a:off x="138644" y="2796060"/>
            <a:ext cx="11276608" cy="461665"/>
          </a:xfrm>
          <a:prstGeom prst="rect">
            <a:avLst/>
          </a:prstGeom>
          <a:noFill/>
        </p:spPr>
        <p:txBody>
          <a:bodyPr wrap="square" rtlCol="0">
            <a:spAutoFit/>
          </a:bodyPr>
          <a:lstStyle/>
          <a:p>
            <a:pPr algn="ctr"/>
            <a:r>
              <a:rPr lang="vi-VN" sz="2400" dirty="0">
                <a:solidFill>
                  <a:schemeClr val="bg1"/>
                </a:solidFill>
                <a:latin typeface="+mj-lt"/>
              </a:rPr>
              <a:t>2021 – 1230 = 791 năm</a:t>
            </a:r>
            <a:endParaRPr lang="en-VN" sz="2400" dirty="0">
              <a:solidFill>
                <a:schemeClr val="bg1"/>
              </a:solidFill>
              <a:latin typeface="+mj-lt"/>
            </a:endParaRPr>
          </a:p>
        </p:txBody>
      </p:sp>
      <p:sp>
        <p:nvSpPr>
          <p:cNvPr id="26" name="TextBox 25">
            <a:extLst>
              <a:ext uri="{FF2B5EF4-FFF2-40B4-BE49-F238E27FC236}">
                <a16:creationId xmlns:a16="http://schemas.microsoft.com/office/drawing/2014/main" id="{0E22A905-B29A-D744-A698-9E2836BE9FF3}"/>
              </a:ext>
            </a:extLst>
          </p:cNvPr>
          <p:cNvSpPr txBox="1"/>
          <p:nvPr/>
        </p:nvSpPr>
        <p:spPr>
          <a:xfrm>
            <a:off x="138644" y="3257369"/>
            <a:ext cx="11831349" cy="1200329"/>
          </a:xfrm>
          <a:prstGeom prst="rect">
            <a:avLst/>
          </a:prstGeom>
          <a:noFill/>
        </p:spPr>
        <p:txBody>
          <a:bodyPr wrap="square" rtlCol="0">
            <a:spAutoFit/>
          </a:bodyPr>
          <a:lstStyle/>
          <a:p>
            <a:r>
              <a:rPr lang="vi-VN" sz="2400" i="1" dirty="0">
                <a:solidFill>
                  <a:srgbClr val="FFFF00"/>
                </a:solidFill>
                <a:latin typeface="+mj-lt"/>
                <a:sym typeface="Wingdings" pitchFamily="2" charset="2"/>
              </a:rPr>
              <a:t></a:t>
            </a:r>
            <a:r>
              <a:rPr lang="vi-VN" sz="2400" i="1" dirty="0">
                <a:solidFill>
                  <a:srgbClr val="FFFF00"/>
                </a:solidFill>
                <a:latin typeface="+mj-lt"/>
              </a:rPr>
              <a:t>  Kết luận</a:t>
            </a:r>
          </a:p>
          <a:p>
            <a:pPr marL="342900" indent="-342900">
              <a:buFontTx/>
              <a:buChar char="-"/>
            </a:pPr>
            <a:r>
              <a:rPr lang="vi-VN" sz="2400" dirty="0">
                <a:solidFill>
                  <a:srgbClr val="FFFF00"/>
                </a:solidFill>
                <a:latin typeface="+mj-lt"/>
              </a:rPr>
              <a:t>Muốn biết năm TCN cách hiện tại thì làm phép cộng.</a:t>
            </a:r>
          </a:p>
          <a:p>
            <a:pPr marL="342900" indent="-342900">
              <a:buFontTx/>
              <a:buChar char="-"/>
            </a:pPr>
            <a:r>
              <a:rPr lang="vi-VN" sz="2400" dirty="0">
                <a:solidFill>
                  <a:srgbClr val="FFFF00"/>
                </a:solidFill>
                <a:latin typeface="+mj-lt"/>
              </a:rPr>
              <a:t>Muốn biết SCN cách hiện tại ta làm phép trừ.</a:t>
            </a:r>
            <a:endParaRPr lang="en-VN" sz="2400" dirty="0">
              <a:solidFill>
                <a:srgbClr val="FFFF00"/>
              </a:solidFill>
              <a:latin typeface="+mj-lt"/>
            </a:endParaRPr>
          </a:p>
        </p:txBody>
      </p:sp>
    </p:spTree>
    <p:extLst>
      <p:ext uri="{BB962C8B-B14F-4D97-AF65-F5344CB8AC3E}">
        <p14:creationId xmlns:p14="http://schemas.microsoft.com/office/powerpoint/2010/main" val="159875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trips(down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strips(downLeft)">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strips(downLeft)">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strips(downLeft)">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strips(downLeft)">
                                      <p:cBhvr>
                                        <p:cTn id="32" dur="500"/>
                                        <p:tgtEl>
                                          <p:spTgt spid="2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animEffect transition="in" filter="strips(downLeft)">
                                      <p:cBhvr>
                                        <p:cTn id="37" dur="500"/>
                                        <p:tgtEl>
                                          <p:spTgt spid="2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26">
                                            <p:txEl>
                                              <p:pRg st="2" end="2"/>
                                            </p:txEl>
                                          </p:spTgt>
                                        </p:tgtEl>
                                        <p:attrNameLst>
                                          <p:attrName>style.visibility</p:attrName>
                                        </p:attrNameLst>
                                      </p:cBhvr>
                                      <p:to>
                                        <p:strVal val="visible"/>
                                      </p:to>
                                    </p:set>
                                    <p:animEffect transition="in" filter="strips(downLeft)">
                                      <p:cBhvr>
                                        <p:cTn id="4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0AA35D-A2D8-DB45-AE3F-424C38E0D372}"/>
              </a:ext>
            </a:extLst>
          </p:cNvPr>
          <p:cNvPicPr>
            <a:picLocks noChangeAspect="1"/>
          </p:cNvPicPr>
          <p:nvPr/>
        </p:nvPicPr>
        <p:blipFill>
          <a:blip r:embed="rId2"/>
          <a:stretch>
            <a:fillRect/>
          </a:stretch>
        </p:blipFill>
        <p:spPr>
          <a:xfrm>
            <a:off x="383458" y="-147484"/>
            <a:ext cx="11808542" cy="7506019"/>
          </a:xfrm>
          <a:prstGeom prst="rect">
            <a:avLst/>
          </a:prstGeom>
        </p:spPr>
      </p:pic>
      <p:sp>
        <p:nvSpPr>
          <p:cNvPr id="3" name="TextBox 2">
            <a:extLst>
              <a:ext uri="{FF2B5EF4-FFF2-40B4-BE49-F238E27FC236}">
                <a16:creationId xmlns:a16="http://schemas.microsoft.com/office/drawing/2014/main" id="{AB53C941-41C4-3145-B1AC-B6DC66719B98}"/>
              </a:ext>
            </a:extLst>
          </p:cNvPr>
          <p:cNvSpPr txBox="1"/>
          <p:nvPr/>
        </p:nvSpPr>
        <p:spPr>
          <a:xfrm>
            <a:off x="2969341" y="2767280"/>
            <a:ext cx="6636775" cy="1323439"/>
          </a:xfrm>
          <a:prstGeom prst="rect">
            <a:avLst/>
          </a:prstGeom>
          <a:noFill/>
        </p:spPr>
        <p:txBody>
          <a:bodyPr wrap="square" rtlCol="0">
            <a:spAutoFit/>
          </a:bodyPr>
          <a:lstStyle/>
          <a:p>
            <a:pPr algn="ctr"/>
            <a:r>
              <a:rPr lang="en-VN" sz="4000" b="1" dirty="0">
                <a:solidFill>
                  <a:srgbClr val="7030A0"/>
                </a:solidFill>
                <a:latin typeface="APPLE CHANCERY" panose="03020702040506060504" pitchFamily="66" charset="-79"/>
                <a:cs typeface="APPLE CHANCERY" panose="03020702040506060504" pitchFamily="66" charset="-79"/>
              </a:rPr>
              <a:t>CẢM ƠN CÁC EM!</a:t>
            </a:r>
          </a:p>
          <a:p>
            <a:pPr algn="ctr"/>
            <a:r>
              <a:rPr lang="en-VN" sz="4000" b="1" dirty="0">
                <a:solidFill>
                  <a:srgbClr val="7030A0"/>
                </a:solidFill>
                <a:latin typeface="APPLE CHANCERY" panose="03020702040506060504" pitchFamily="66" charset="-79"/>
                <a:cs typeface="APPLE CHANCERY" panose="03020702040506060504" pitchFamily="66" charset="-79"/>
              </a:rPr>
              <a:t>CHÚC CÁC EM HỌC TỐT!</a:t>
            </a:r>
          </a:p>
        </p:txBody>
      </p:sp>
    </p:spTree>
    <p:extLst>
      <p:ext uri="{BB962C8B-B14F-4D97-AF65-F5344CB8AC3E}">
        <p14:creationId xmlns:p14="http://schemas.microsoft.com/office/powerpoint/2010/main" val="412043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8" name="TextBox 7">
            <a:extLst>
              <a:ext uri="{FF2B5EF4-FFF2-40B4-BE49-F238E27FC236}">
                <a16:creationId xmlns:a16="http://schemas.microsoft.com/office/drawing/2014/main" id="{49829E96-1C36-AF46-A089-A4B0CF113E91}"/>
              </a:ext>
            </a:extLst>
          </p:cNvPr>
          <p:cNvSpPr txBox="1"/>
          <p:nvPr/>
        </p:nvSpPr>
        <p:spPr>
          <a:xfrm>
            <a:off x="-1855707" y="642993"/>
            <a:ext cx="14672056" cy="1384995"/>
          </a:xfrm>
          <a:prstGeom prst="rect">
            <a:avLst/>
          </a:prstGeom>
          <a:noFill/>
        </p:spPr>
        <p:txBody>
          <a:bodyPr wrap="square" rtlCol="0">
            <a:spAutoFit/>
          </a:bodyPr>
          <a:lstStyle/>
          <a:p>
            <a:pPr algn="ctr"/>
            <a:r>
              <a:rPr lang="en-VN" sz="2800" dirty="0">
                <a:solidFill>
                  <a:schemeClr val="bg1"/>
                </a:solidFill>
                <a:latin typeface="Times New Roman" panose="02020603050405020304" pitchFamily="18" charset="0"/>
                <a:cs typeface="Times New Roman" panose="02020603050405020304" pitchFamily="18" charset="0"/>
              </a:rPr>
              <a:t>“</a:t>
            </a:r>
            <a:r>
              <a:rPr lang="en-VN" sz="2800" i="1" dirty="0">
                <a:solidFill>
                  <a:schemeClr val="bg1"/>
                </a:solidFill>
                <a:latin typeface="Times New Roman" panose="02020603050405020304" pitchFamily="18" charset="0"/>
                <a:cs typeface="Times New Roman" panose="02020603050405020304" pitchFamily="18" charset="0"/>
              </a:rPr>
              <a:t>Dân ta phải biết sử ta</a:t>
            </a:r>
          </a:p>
          <a:p>
            <a:pPr algn="ctr"/>
            <a:r>
              <a:rPr lang="en-VN" sz="2800" i="1" dirty="0">
                <a:solidFill>
                  <a:schemeClr val="bg1"/>
                </a:solidFill>
                <a:latin typeface="Times New Roman" panose="02020603050405020304" pitchFamily="18" charset="0"/>
                <a:cs typeface="Times New Roman" panose="02020603050405020304" pitchFamily="18" charset="0"/>
              </a:rPr>
              <a:t>Cho tường gốc tích nước nhà Việt Nam</a:t>
            </a:r>
            <a:r>
              <a:rPr lang="en-VN" sz="2800" dirty="0">
                <a:solidFill>
                  <a:schemeClr val="bg1"/>
                </a:solidFill>
                <a:latin typeface="Times New Roman" panose="02020603050405020304" pitchFamily="18" charset="0"/>
                <a:cs typeface="Times New Roman" panose="02020603050405020304" pitchFamily="18" charset="0"/>
              </a:rPr>
              <a:t>”</a:t>
            </a:r>
          </a:p>
          <a:p>
            <a:pPr algn="ctr"/>
            <a:r>
              <a:rPr lang="en-VN" sz="2800" dirty="0">
                <a:solidFill>
                  <a:schemeClr val="bg1"/>
                </a:solidFill>
                <a:latin typeface="Times New Roman" panose="02020603050405020304" pitchFamily="18" charset="0"/>
                <a:cs typeface="Times New Roman" panose="02020603050405020304" pitchFamily="18" charset="0"/>
              </a:rPr>
              <a:t>                                                    (Lịch sử nước ta, Hồ Chí Minh)</a:t>
            </a:r>
            <a:endParaRPr lang="en-VN" sz="160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1D8436C-7177-AB41-AD78-34732EDE11B1}"/>
              </a:ext>
            </a:extLst>
          </p:cNvPr>
          <p:cNvSpPr txBox="1"/>
          <p:nvPr/>
        </p:nvSpPr>
        <p:spPr>
          <a:xfrm>
            <a:off x="292434" y="2378593"/>
            <a:ext cx="4780345" cy="584775"/>
          </a:xfrm>
          <a:prstGeom prst="rect">
            <a:avLst/>
          </a:prstGeom>
          <a:noFill/>
        </p:spPr>
        <p:txBody>
          <a:bodyPr wrap="square" rtlCol="0">
            <a:spAutoFit/>
          </a:bodyPr>
          <a:lstStyle/>
          <a:p>
            <a:r>
              <a:rPr lang="en-VN" sz="3200" i="1" dirty="0">
                <a:solidFill>
                  <a:srgbClr val="FFFF00"/>
                </a:solidFill>
                <a:latin typeface="Times New Roman" panose="02020603050405020304" pitchFamily="18" charset="0"/>
                <a:cs typeface="Times New Roman" panose="02020603050405020304" pitchFamily="18" charset="0"/>
              </a:rPr>
              <a:t>=&gt; Ý nghĩa… </a:t>
            </a:r>
          </a:p>
        </p:txBody>
      </p:sp>
    </p:spTree>
    <p:extLst>
      <p:ext uri="{BB962C8B-B14F-4D97-AF65-F5344CB8AC3E}">
        <p14:creationId xmlns:p14="http://schemas.microsoft.com/office/powerpoint/2010/main" val="146514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Left)">
                                      <p:cBhvr>
                                        <p:cTn id="7" dur="500"/>
                                        <p:tgtEl>
                                          <p:spTgt spid="8">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strips(downLeft)">
                                      <p:cBhvr>
                                        <p:cTn id="10" dur="500"/>
                                        <p:tgtEl>
                                          <p:spTgt spid="8">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strips(downLeft)">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strips(downLeft)">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TextBox 2">
            <a:extLst>
              <a:ext uri="{FF2B5EF4-FFF2-40B4-BE49-F238E27FC236}">
                <a16:creationId xmlns:a16="http://schemas.microsoft.com/office/drawing/2014/main"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1: LỊCH SỬ LÀ GÌ?</a:t>
            </a:r>
          </a:p>
        </p:txBody>
      </p:sp>
      <p:sp>
        <p:nvSpPr>
          <p:cNvPr id="6" name="TextBox 5">
            <a:extLst>
              <a:ext uri="{FF2B5EF4-FFF2-40B4-BE49-F238E27FC236}">
                <a16:creationId xmlns:a16="http://schemas.microsoft.com/office/drawing/2014/main" id="{421FDA5A-C1E5-A04A-9A28-D0F32CA399B6}"/>
              </a:ext>
            </a:extLst>
          </p:cNvPr>
          <p:cNvSpPr txBox="1"/>
          <p:nvPr/>
        </p:nvSpPr>
        <p:spPr>
          <a:xfrm>
            <a:off x="94526" y="883096"/>
            <a:ext cx="4780345"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1. Lịch sử và môn lịch sử là gì?</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pic>
        <p:nvPicPr>
          <p:cNvPr id="5" name="Picture 4">
            <a:extLst>
              <a:ext uri="{FF2B5EF4-FFF2-40B4-BE49-F238E27FC236}">
                <a16:creationId xmlns:a16="http://schemas.microsoft.com/office/drawing/2014/main" id="{8F3AA381-C471-344F-B482-2DBDF49D3AB4}"/>
              </a:ext>
            </a:extLst>
          </p:cNvPr>
          <p:cNvPicPr>
            <a:picLocks noChangeAspect="1"/>
          </p:cNvPicPr>
          <p:nvPr/>
        </p:nvPicPr>
        <p:blipFill>
          <a:blip r:embed="rId3"/>
          <a:stretch>
            <a:fillRect/>
          </a:stretch>
        </p:blipFill>
        <p:spPr>
          <a:xfrm>
            <a:off x="221788" y="1662020"/>
            <a:ext cx="5874212" cy="3894858"/>
          </a:xfrm>
          <a:prstGeom prst="rect">
            <a:avLst/>
          </a:prstGeom>
        </p:spPr>
      </p:pic>
      <p:pic>
        <p:nvPicPr>
          <p:cNvPr id="12" name="Picture 11">
            <a:extLst>
              <a:ext uri="{FF2B5EF4-FFF2-40B4-BE49-F238E27FC236}">
                <a16:creationId xmlns:a16="http://schemas.microsoft.com/office/drawing/2014/main" id="{8488061C-AFB0-E547-A48B-6F73C91758EA}"/>
              </a:ext>
            </a:extLst>
          </p:cNvPr>
          <p:cNvPicPr>
            <a:picLocks noChangeAspect="1"/>
          </p:cNvPicPr>
          <p:nvPr/>
        </p:nvPicPr>
        <p:blipFill>
          <a:blip r:embed="rId4"/>
          <a:stretch>
            <a:fillRect/>
          </a:stretch>
        </p:blipFill>
        <p:spPr>
          <a:xfrm>
            <a:off x="6210460" y="1662020"/>
            <a:ext cx="5759752" cy="3894858"/>
          </a:xfrm>
          <a:prstGeom prst="rect">
            <a:avLst/>
          </a:prstGeom>
        </p:spPr>
      </p:pic>
    </p:spTree>
    <p:extLst>
      <p:ext uri="{BB962C8B-B14F-4D97-AF65-F5344CB8AC3E}">
        <p14:creationId xmlns:p14="http://schemas.microsoft.com/office/powerpoint/2010/main" val="23507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sp>
        <p:nvSpPr>
          <p:cNvPr id="6" name="TextBox 5">
            <a:extLst>
              <a:ext uri="{FF2B5EF4-FFF2-40B4-BE49-F238E27FC236}">
                <a16:creationId xmlns:a16="http://schemas.microsoft.com/office/drawing/2014/main" id="{421FDA5A-C1E5-A04A-9A28-D0F32CA399B6}"/>
              </a:ext>
            </a:extLst>
          </p:cNvPr>
          <p:cNvSpPr txBox="1"/>
          <p:nvPr/>
        </p:nvSpPr>
        <p:spPr>
          <a:xfrm>
            <a:off x="94526" y="883096"/>
            <a:ext cx="4780345"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1. Lịch sử và môn lịch sử là gì?</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4" name="TextBox 3">
            <a:extLst>
              <a:ext uri="{FF2B5EF4-FFF2-40B4-BE49-F238E27FC236}">
                <a16:creationId xmlns:a16="http://schemas.microsoft.com/office/drawing/2014/main" id="{AE2C9250-FEE9-2F47-AD22-61BAE4ABFD2C}"/>
              </a:ext>
            </a:extLst>
          </p:cNvPr>
          <p:cNvSpPr txBox="1"/>
          <p:nvPr/>
        </p:nvSpPr>
        <p:spPr>
          <a:xfrm>
            <a:off x="94526" y="1407806"/>
            <a:ext cx="4334215" cy="1200329"/>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Lịch sử</a:t>
            </a:r>
            <a:r>
              <a:rPr lang="vi-VN" sz="2400" dirty="0">
                <a:solidFill>
                  <a:schemeClr val="bg1"/>
                </a:solidFill>
                <a:latin typeface="+mj-lt"/>
              </a:rPr>
              <a:t> là tất cả những gì đã xảy ra trong quá khứ.</a:t>
            </a:r>
            <a:endParaRPr lang="en-VN" sz="2400" dirty="0">
              <a:solidFill>
                <a:schemeClr val="bg1"/>
              </a:solidFill>
              <a:latin typeface="+mj-lt"/>
            </a:endParaRPr>
          </a:p>
          <a:p>
            <a:r>
              <a:rPr lang="vi-VN" sz="2400" dirty="0">
                <a:solidFill>
                  <a:schemeClr val="bg1"/>
                </a:solidFill>
                <a:latin typeface="+mj-lt"/>
              </a:rPr>
              <a:t> </a:t>
            </a:r>
            <a:endParaRPr lang="en-VN" sz="2400" dirty="0">
              <a:solidFill>
                <a:schemeClr val="bg1"/>
              </a:solidFill>
              <a:latin typeface="+mj-lt"/>
            </a:endParaRPr>
          </a:p>
        </p:txBody>
      </p:sp>
      <p:sp>
        <p:nvSpPr>
          <p:cNvPr id="10" name="TextBox 9">
            <a:extLst>
              <a:ext uri="{FF2B5EF4-FFF2-40B4-BE49-F238E27FC236}">
                <a16:creationId xmlns:a16="http://schemas.microsoft.com/office/drawing/2014/main" id="{C6F9538F-8169-8643-A8F3-CF7E6650DAC2}"/>
              </a:ext>
            </a:extLst>
          </p:cNvPr>
          <p:cNvSpPr txBox="1"/>
          <p:nvPr/>
        </p:nvSpPr>
        <p:spPr>
          <a:xfrm>
            <a:off x="94526" y="2378577"/>
            <a:ext cx="5106124" cy="1569660"/>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Môn lịch sử</a:t>
            </a:r>
            <a:r>
              <a:rPr lang="vi-VN" sz="2400" dirty="0">
                <a:solidFill>
                  <a:schemeClr val="bg1"/>
                </a:solidFill>
                <a:latin typeface="+mj-lt"/>
              </a:rPr>
              <a:t> </a:t>
            </a:r>
            <a:r>
              <a:rPr lang="en-US" sz="2400" dirty="0" err="1">
                <a:solidFill>
                  <a:schemeClr val="bg1"/>
                </a:solidFill>
                <a:latin typeface="+mj-lt"/>
              </a:rPr>
              <a:t>là</a:t>
            </a:r>
            <a:r>
              <a:rPr lang="en-US" sz="2400" dirty="0">
                <a:solidFill>
                  <a:schemeClr val="bg1"/>
                </a:solidFill>
                <a:latin typeface="+mj-lt"/>
              </a:rPr>
              <a:t> </a:t>
            </a:r>
            <a:r>
              <a:rPr lang="en-US" sz="2400" dirty="0" err="1">
                <a:solidFill>
                  <a:schemeClr val="bg1"/>
                </a:solidFill>
                <a:latin typeface="+mj-lt"/>
              </a:rPr>
              <a:t>môn</a:t>
            </a:r>
            <a:r>
              <a:rPr lang="en-US" sz="2400" dirty="0">
                <a:solidFill>
                  <a:schemeClr val="bg1"/>
                </a:solidFill>
                <a:latin typeface="+mj-lt"/>
              </a:rPr>
              <a:t> </a:t>
            </a:r>
            <a:r>
              <a:rPr lang="en-US" sz="2400" dirty="0" err="1">
                <a:solidFill>
                  <a:schemeClr val="bg1"/>
                </a:solidFill>
                <a:latin typeface="+mj-lt"/>
              </a:rPr>
              <a:t>học</a:t>
            </a:r>
            <a:r>
              <a:rPr lang="en-US" sz="2400" dirty="0">
                <a:solidFill>
                  <a:schemeClr val="bg1"/>
                </a:solidFill>
                <a:latin typeface="+mj-lt"/>
              </a:rPr>
              <a:t> </a:t>
            </a:r>
            <a:r>
              <a:rPr lang="en-US" sz="2400" dirty="0" err="1">
                <a:solidFill>
                  <a:schemeClr val="bg1"/>
                </a:solidFill>
                <a:latin typeface="+mj-lt"/>
              </a:rPr>
              <a:t>tìm</a:t>
            </a:r>
            <a:r>
              <a:rPr lang="en-US" sz="2400" dirty="0">
                <a:solidFill>
                  <a:schemeClr val="bg1"/>
                </a:solidFill>
                <a:latin typeface="+mj-lt"/>
              </a:rPr>
              <a:t> </a:t>
            </a:r>
            <a:r>
              <a:rPr lang="en-US" sz="2400" dirty="0" err="1">
                <a:solidFill>
                  <a:schemeClr val="bg1"/>
                </a:solidFill>
                <a:latin typeface="+mj-lt"/>
              </a:rPr>
              <a:t>hiểu</a:t>
            </a:r>
            <a:r>
              <a:rPr lang="en-US" sz="2400" dirty="0">
                <a:solidFill>
                  <a:schemeClr val="bg1"/>
                </a:solidFill>
                <a:latin typeface="+mj-lt"/>
              </a:rPr>
              <a:t> </a:t>
            </a:r>
            <a:r>
              <a:rPr lang="en-US" sz="2400" dirty="0" err="1">
                <a:solidFill>
                  <a:schemeClr val="bg1"/>
                </a:solidFill>
                <a:latin typeface="+mj-lt"/>
              </a:rPr>
              <a:t>về</a:t>
            </a:r>
            <a:r>
              <a:rPr lang="en-US" sz="2400" dirty="0">
                <a:solidFill>
                  <a:schemeClr val="bg1"/>
                </a:solidFill>
                <a:latin typeface="+mj-lt"/>
              </a:rPr>
              <a:t> </a:t>
            </a:r>
            <a:r>
              <a:rPr lang="en-US" sz="2400" dirty="0" err="1">
                <a:solidFill>
                  <a:schemeClr val="bg1"/>
                </a:solidFill>
                <a:latin typeface="+mj-lt"/>
              </a:rPr>
              <a:t>lịch</a:t>
            </a:r>
            <a:r>
              <a:rPr lang="en-US" sz="2400" dirty="0">
                <a:solidFill>
                  <a:schemeClr val="bg1"/>
                </a:solidFill>
                <a:latin typeface="+mj-lt"/>
              </a:rPr>
              <a:t> </a:t>
            </a:r>
            <a:r>
              <a:rPr lang="vi-VN" sz="2400" dirty="0">
                <a:solidFill>
                  <a:schemeClr val="bg1"/>
                </a:solidFill>
                <a:latin typeface="+mj-lt"/>
              </a:rPr>
              <a:t>sử loài người và những hoạt động chính của con người trong quá khứ.</a:t>
            </a:r>
            <a:endParaRPr lang="en-VN" sz="2400" dirty="0">
              <a:solidFill>
                <a:schemeClr val="bg1"/>
              </a:solidFill>
              <a:latin typeface="+mj-lt"/>
            </a:endParaRPr>
          </a:p>
          <a:p>
            <a:r>
              <a:rPr lang="vi-VN" sz="2400" dirty="0">
                <a:solidFill>
                  <a:schemeClr val="bg1"/>
                </a:solidFill>
                <a:latin typeface="+mj-lt"/>
              </a:rPr>
              <a:t> </a:t>
            </a:r>
            <a:endParaRPr lang="en-VN" sz="2400" dirty="0">
              <a:solidFill>
                <a:schemeClr val="bg1"/>
              </a:solidFill>
              <a:latin typeface="+mj-lt"/>
            </a:endParaRPr>
          </a:p>
        </p:txBody>
      </p:sp>
      <p:cxnSp>
        <p:nvCxnSpPr>
          <p:cNvPr id="11" name="Straight Connector 10">
            <a:extLst>
              <a:ext uri="{FF2B5EF4-FFF2-40B4-BE49-F238E27FC236}">
                <a16:creationId xmlns:a16="http://schemas.microsoft.com/office/drawing/2014/main" id="{34F05073-6A25-484A-B674-F4811FAF90E5}"/>
              </a:ext>
            </a:extLst>
          </p:cNvPr>
          <p:cNvCxnSpPr/>
          <p:nvPr/>
        </p:nvCxnSpPr>
        <p:spPr>
          <a:xfrm>
            <a:off x="4903446" y="1300618"/>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F6F855C-14E2-AF4C-9656-D98B91A534A6}"/>
              </a:ext>
            </a:extLst>
          </p:cNvPr>
          <p:cNvPicPr>
            <a:picLocks noChangeAspect="1"/>
          </p:cNvPicPr>
          <p:nvPr/>
        </p:nvPicPr>
        <p:blipFill>
          <a:blip r:embed="rId3"/>
          <a:stretch>
            <a:fillRect/>
          </a:stretch>
        </p:blipFill>
        <p:spPr>
          <a:xfrm>
            <a:off x="4992637" y="1178888"/>
            <a:ext cx="3618732" cy="2399377"/>
          </a:xfrm>
          <a:prstGeom prst="rect">
            <a:avLst/>
          </a:prstGeom>
        </p:spPr>
      </p:pic>
      <p:pic>
        <p:nvPicPr>
          <p:cNvPr id="13" name="Picture 12">
            <a:extLst>
              <a:ext uri="{FF2B5EF4-FFF2-40B4-BE49-F238E27FC236}">
                <a16:creationId xmlns:a16="http://schemas.microsoft.com/office/drawing/2014/main" id="{9DC4E94A-CF19-0144-82AC-D9C9B096108C}"/>
              </a:ext>
            </a:extLst>
          </p:cNvPr>
          <p:cNvPicPr>
            <a:picLocks noChangeAspect="1"/>
          </p:cNvPicPr>
          <p:nvPr/>
        </p:nvPicPr>
        <p:blipFill>
          <a:blip r:embed="rId4"/>
          <a:stretch>
            <a:fillRect/>
          </a:stretch>
        </p:blipFill>
        <p:spPr>
          <a:xfrm>
            <a:off x="8594949" y="1178888"/>
            <a:ext cx="3548221" cy="2399377"/>
          </a:xfrm>
          <a:prstGeom prst="rect">
            <a:avLst/>
          </a:prstGeom>
        </p:spPr>
      </p:pic>
      <p:sp>
        <p:nvSpPr>
          <p:cNvPr id="14" name="TextBox 13">
            <a:extLst>
              <a:ext uri="{FF2B5EF4-FFF2-40B4-BE49-F238E27FC236}">
                <a16:creationId xmlns:a16="http://schemas.microsoft.com/office/drawing/2014/main" id="{C4054220-7464-8C47-AFB2-1589400B75E0}"/>
              </a:ext>
            </a:extLst>
          </p:cNvPr>
          <p:cNvSpPr txBox="1"/>
          <p:nvPr/>
        </p:nvSpPr>
        <p:spPr>
          <a:xfrm>
            <a:off x="4814256" y="3578265"/>
            <a:ext cx="7472270" cy="707886"/>
          </a:xfrm>
          <a:prstGeom prst="rect">
            <a:avLst/>
          </a:prstGeom>
          <a:noFill/>
        </p:spPr>
        <p:txBody>
          <a:bodyPr wrap="square" rtlCol="0">
            <a:spAutoFit/>
          </a:bodyPr>
          <a:lstStyle/>
          <a:p>
            <a:pPr algn="ctr"/>
            <a:r>
              <a:rPr lang="en-VN" sz="2000" dirty="0">
                <a:solidFill>
                  <a:srgbClr val="FFFF00"/>
                </a:solidFill>
                <a:latin typeface="Times New Roman" panose="02020603050405020304" pitchFamily="18" charset="0"/>
                <a:cs typeface="Times New Roman" panose="02020603050405020304" pitchFamily="18" charset="0"/>
              </a:rPr>
              <a:t>Hình ảnh lễ hội đền Hai Bà Trưng (Mê Linh) – Hà Nội, tưởng nhớ Trưng Trắc, Trưng Nhị dựng cờ khởi nghĩa lật đổ nhà Hán (40 – 43)</a:t>
            </a:r>
          </a:p>
        </p:txBody>
      </p:sp>
    </p:spTree>
    <p:extLst>
      <p:ext uri="{BB962C8B-B14F-4D97-AF65-F5344CB8AC3E}">
        <p14:creationId xmlns:p14="http://schemas.microsoft.com/office/powerpoint/2010/main" val="336419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6" presetClass="entr" presetSubtype="16"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6"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18" presetClass="entr" presetSubtype="12" fill="hold"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strips(downLeft)">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8" name="TextBox 7">
            <a:extLst>
              <a:ext uri="{FF2B5EF4-FFF2-40B4-BE49-F238E27FC236}">
                <a16:creationId xmlns:a16="http://schemas.microsoft.com/office/drawing/2014/main" id="{779F4057-9753-B54C-8065-4B52DC2DA622}"/>
              </a:ext>
            </a:extLst>
          </p:cNvPr>
          <p:cNvSpPr txBox="1"/>
          <p:nvPr/>
        </p:nvSpPr>
        <p:spPr>
          <a:xfrm>
            <a:off x="65219" y="970727"/>
            <a:ext cx="4780345"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2. Vì sao cần phải học lịch sử?</a:t>
            </a:r>
          </a:p>
        </p:txBody>
      </p:sp>
      <p:sp>
        <p:nvSpPr>
          <p:cNvPr id="9" name="TextBox 8">
            <a:extLst>
              <a:ext uri="{FF2B5EF4-FFF2-40B4-BE49-F238E27FC236}">
                <a16:creationId xmlns:a16="http://schemas.microsoft.com/office/drawing/2014/main" id="{38651BCB-1214-BD43-9CAF-D65BDD56AC06}"/>
              </a:ext>
            </a:extLst>
          </p:cNvPr>
          <p:cNvSpPr txBox="1"/>
          <p:nvPr/>
        </p:nvSpPr>
        <p:spPr>
          <a:xfrm>
            <a:off x="102848" y="1433623"/>
            <a:ext cx="5672137" cy="1938992"/>
          </a:xfrm>
          <a:prstGeom prst="rect">
            <a:avLst/>
          </a:prstGeom>
          <a:noFill/>
        </p:spPr>
        <p:txBody>
          <a:bodyPr wrap="square" rtlCol="0">
            <a:spAutoFit/>
          </a:bodyPr>
          <a:lstStyle/>
          <a:p>
            <a:r>
              <a:rPr lang="vi-VN" sz="2400" dirty="0">
                <a:solidFill>
                  <a:schemeClr val="bg1"/>
                </a:solidFill>
                <a:latin typeface="+mj-lt"/>
              </a:rPr>
              <a:t>- Học lịch để biết được cội nguồn của tổ tiên, quê hương, đất nước, hiểu được ông cha ta đã phải lao động, sáng tạo, đấu tranh như thế nào để có được đất nước như ngày nay. </a:t>
            </a:r>
            <a:endParaRPr lang="en-VN" sz="2400" dirty="0">
              <a:solidFill>
                <a:schemeClr val="bg1"/>
              </a:solidFill>
              <a:latin typeface="+mj-lt"/>
            </a:endParaRPr>
          </a:p>
        </p:txBody>
      </p:sp>
      <p:sp>
        <p:nvSpPr>
          <p:cNvPr id="11" name="TextBox 10">
            <a:extLst>
              <a:ext uri="{FF2B5EF4-FFF2-40B4-BE49-F238E27FC236}">
                <a16:creationId xmlns:a16="http://schemas.microsoft.com/office/drawing/2014/main" id="{5E8B42A6-87DA-0241-B329-8AA5CF10C5DC}"/>
              </a:ext>
            </a:extLst>
          </p:cNvPr>
          <p:cNvSpPr txBox="1"/>
          <p:nvPr/>
        </p:nvSpPr>
        <p:spPr>
          <a:xfrm>
            <a:off x="115326" y="3429000"/>
            <a:ext cx="5672138" cy="2308324"/>
          </a:xfrm>
          <a:prstGeom prst="rect">
            <a:avLst/>
          </a:prstGeom>
          <a:noFill/>
        </p:spPr>
        <p:txBody>
          <a:bodyPr wrap="square" rtlCol="0">
            <a:spAutoFit/>
          </a:bodyPr>
          <a:lstStyle/>
          <a:p>
            <a:r>
              <a:rPr lang="vi-VN" sz="2400" dirty="0">
                <a:solidFill>
                  <a:schemeClr val="bg1"/>
                </a:solidFill>
                <a:latin typeface="+mj-lt"/>
              </a:rPr>
              <a:t>- </a:t>
            </a:r>
            <a:r>
              <a:rPr lang="en-US" sz="2400" dirty="0" err="1">
                <a:solidFill>
                  <a:schemeClr val="bg1"/>
                </a:solidFill>
                <a:latin typeface="+mj-lt"/>
              </a:rPr>
              <a:t>Học</a:t>
            </a:r>
            <a:r>
              <a:rPr lang="en-US" sz="2400" dirty="0">
                <a:solidFill>
                  <a:schemeClr val="bg1"/>
                </a:solidFill>
                <a:latin typeface="+mj-lt"/>
              </a:rPr>
              <a:t> </a:t>
            </a:r>
            <a:r>
              <a:rPr lang="en-US" sz="2400" dirty="0" err="1">
                <a:solidFill>
                  <a:schemeClr val="bg1"/>
                </a:solidFill>
                <a:latin typeface="+mj-lt"/>
              </a:rPr>
              <a:t>lịch</a:t>
            </a:r>
            <a:r>
              <a:rPr lang="en-US" sz="2400" dirty="0">
                <a:solidFill>
                  <a:schemeClr val="bg1"/>
                </a:solidFill>
                <a:latin typeface="+mj-lt"/>
              </a:rPr>
              <a:t> </a:t>
            </a:r>
            <a:r>
              <a:rPr lang="en-US" sz="2400" dirty="0" err="1">
                <a:solidFill>
                  <a:schemeClr val="bg1"/>
                </a:solidFill>
                <a:latin typeface="+mj-lt"/>
              </a:rPr>
              <a:t>sử</a:t>
            </a:r>
            <a:r>
              <a:rPr lang="en-US" sz="2400" dirty="0">
                <a:solidFill>
                  <a:schemeClr val="bg1"/>
                </a:solidFill>
                <a:latin typeface="+mj-lt"/>
              </a:rPr>
              <a:t> </a:t>
            </a:r>
            <a:r>
              <a:rPr lang="vi-VN" sz="2400" dirty="0">
                <a:solidFill>
                  <a:schemeClr val="bg1"/>
                </a:solidFill>
                <a:latin typeface="+mj-lt"/>
              </a:rPr>
              <a:t>giúp chúng ta hiểu được những gì nhân loại tạo ra trong quá khứ để xây dựng được xã hội văn minh ngày nay, từ đó </a:t>
            </a:r>
            <a:r>
              <a:rPr lang="en-US" sz="2400" dirty="0" err="1">
                <a:solidFill>
                  <a:schemeClr val="bg1"/>
                </a:solidFill>
                <a:latin typeface="+mj-lt"/>
              </a:rPr>
              <a:t>hình</a:t>
            </a:r>
            <a:r>
              <a:rPr lang="en-US" sz="2400" dirty="0">
                <a:solidFill>
                  <a:schemeClr val="bg1"/>
                </a:solidFill>
                <a:latin typeface="+mj-lt"/>
              </a:rPr>
              <a:t> </a:t>
            </a:r>
            <a:r>
              <a:rPr lang="vi-VN" sz="2400" dirty="0">
                <a:solidFill>
                  <a:schemeClr val="bg1"/>
                </a:solidFill>
                <a:latin typeface="+mj-lt"/>
              </a:rPr>
              <a:t>thành ý thức giữ gìn, phát huy những giá trị tốt đẹp do con người tạo ra trong quá khứ để lại.</a:t>
            </a:r>
            <a:r>
              <a:rPr lang="en-VN" sz="2400" dirty="0">
                <a:solidFill>
                  <a:schemeClr val="bg1"/>
                </a:solidFill>
                <a:latin typeface="+mj-lt"/>
              </a:rPr>
              <a:t> </a:t>
            </a:r>
          </a:p>
        </p:txBody>
      </p:sp>
      <p:cxnSp>
        <p:nvCxnSpPr>
          <p:cNvPr id="12" name="Straight Connector 11">
            <a:extLst>
              <a:ext uri="{FF2B5EF4-FFF2-40B4-BE49-F238E27FC236}">
                <a16:creationId xmlns:a16="http://schemas.microsoft.com/office/drawing/2014/main" id="{6CC830F4-C580-884E-A140-F3EA21128A19}"/>
              </a:ext>
            </a:extLst>
          </p:cNvPr>
          <p:cNvCxnSpPr/>
          <p:nvPr/>
        </p:nvCxnSpPr>
        <p:spPr>
          <a:xfrm>
            <a:off x="5774984" y="1149524"/>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78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Left)">
                                      <p:cBhvr>
                                        <p:cTn id="7" dur="500"/>
                                        <p:tgtEl>
                                          <p:spTgt spid="8">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down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106272"/>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sp>
        <p:nvSpPr>
          <p:cNvPr id="6" name="TextBox 5">
            <a:extLst>
              <a:ext uri="{FF2B5EF4-FFF2-40B4-BE49-F238E27FC236}">
                <a16:creationId xmlns:a16="http://schemas.microsoft.com/office/drawing/2014/main" id="{421FDA5A-C1E5-A04A-9A28-D0F32CA399B6}"/>
              </a:ext>
            </a:extLst>
          </p:cNvPr>
          <p:cNvSpPr txBox="1"/>
          <p:nvPr/>
        </p:nvSpPr>
        <p:spPr>
          <a:xfrm>
            <a:off x="94526" y="883096"/>
            <a:ext cx="8492262"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3. Dựa vào đâu để biết và phục dựng lại lịch sử?</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4" name="TextBox 3">
            <a:extLst>
              <a:ext uri="{FF2B5EF4-FFF2-40B4-BE49-F238E27FC236}">
                <a16:creationId xmlns:a16="http://schemas.microsoft.com/office/drawing/2014/main" id="{AE2C9250-FEE9-2F47-AD22-61BAE4ABFD2C}"/>
              </a:ext>
            </a:extLst>
          </p:cNvPr>
          <p:cNvSpPr txBox="1"/>
          <p:nvPr/>
        </p:nvSpPr>
        <p:spPr>
          <a:xfrm>
            <a:off x="194923" y="1396860"/>
            <a:ext cx="4434227" cy="461665"/>
          </a:xfrm>
          <a:prstGeom prst="rect">
            <a:avLst/>
          </a:prstGeom>
          <a:noFill/>
        </p:spPr>
        <p:txBody>
          <a:bodyPr wrap="square" rtlCol="0">
            <a:spAutoFit/>
          </a:bodyPr>
          <a:lstStyle/>
          <a:p>
            <a:r>
              <a:rPr lang="vi-VN" sz="2400" dirty="0">
                <a:solidFill>
                  <a:schemeClr val="bg1"/>
                </a:solidFill>
                <a:latin typeface="+mj-lt"/>
              </a:rPr>
              <a:t>a) Tư liệu hiện vật</a:t>
            </a:r>
            <a:endParaRPr lang="en-VN" sz="2400" dirty="0">
              <a:solidFill>
                <a:schemeClr val="bg1"/>
              </a:solidFill>
              <a:latin typeface="+mj-lt"/>
            </a:endParaRPr>
          </a:p>
        </p:txBody>
      </p:sp>
      <p:sp>
        <p:nvSpPr>
          <p:cNvPr id="10" name="TextBox 9">
            <a:extLst>
              <a:ext uri="{FF2B5EF4-FFF2-40B4-BE49-F238E27FC236}">
                <a16:creationId xmlns:a16="http://schemas.microsoft.com/office/drawing/2014/main" id="{C6F9538F-8169-8643-A8F3-CF7E6650DAC2}"/>
              </a:ext>
            </a:extLst>
          </p:cNvPr>
          <p:cNvSpPr txBox="1"/>
          <p:nvPr/>
        </p:nvSpPr>
        <p:spPr>
          <a:xfrm>
            <a:off x="65219" y="1896271"/>
            <a:ext cx="6206993" cy="1200329"/>
          </a:xfrm>
          <a:prstGeom prst="rect">
            <a:avLst/>
          </a:prstGeom>
          <a:noFill/>
        </p:spPr>
        <p:txBody>
          <a:bodyPr wrap="square" rtlCol="0">
            <a:spAutoFit/>
          </a:bodyPr>
          <a:lstStyle/>
          <a:p>
            <a:r>
              <a:rPr lang="vi-VN" sz="2400" dirty="0">
                <a:solidFill>
                  <a:schemeClr val="bg1"/>
                </a:solidFill>
                <a:latin typeface="+mj-lt"/>
              </a:rPr>
              <a:t>- Là những di tích, đồ vật của người xưa còn giữ lại.</a:t>
            </a:r>
            <a:endParaRPr lang="en-VN" sz="2400" dirty="0">
              <a:solidFill>
                <a:schemeClr val="bg1"/>
              </a:solidFill>
              <a:latin typeface="+mj-lt"/>
            </a:endParaRPr>
          </a:p>
          <a:p>
            <a:r>
              <a:rPr lang="vi-VN" sz="2400" dirty="0">
                <a:solidFill>
                  <a:schemeClr val="bg1"/>
                </a:solidFill>
                <a:latin typeface="+mj-lt"/>
              </a:rPr>
              <a:t> </a:t>
            </a:r>
            <a:endParaRPr lang="en-VN" sz="2400" dirty="0">
              <a:solidFill>
                <a:schemeClr val="bg1"/>
              </a:solidFill>
              <a:latin typeface="+mj-lt"/>
            </a:endParaRPr>
          </a:p>
        </p:txBody>
      </p:sp>
      <p:sp>
        <p:nvSpPr>
          <p:cNvPr id="11" name="TextBox 10">
            <a:extLst>
              <a:ext uri="{FF2B5EF4-FFF2-40B4-BE49-F238E27FC236}">
                <a16:creationId xmlns:a16="http://schemas.microsoft.com/office/drawing/2014/main" id="{5E8B42A6-87DA-0241-B329-8AA5CF10C5DC}"/>
              </a:ext>
            </a:extLst>
          </p:cNvPr>
          <p:cNvSpPr txBox="1"/>
          <p:nvPr/>
        </p:nvSpPr>
        <p:spPr>
          <a:xfrm>
            <a:off x="7703215" y="4570068"/>
            <a:ext cx="3635244" cy="461665"/>
          </a:xfrm>
          <a:prstGeom prst="rect">
            <a:avLst/>
          </a:prstGeom>
          <a:noFill/>
        </p:spPr>
        <p:txBody>
          <a:bodyPr wrap="square" rtlCol="0">
            <a:spAutoFit/>
          </a:bodyPr>
          <a:lstStyle/>
          <a:p>
            <a:r>
              <a:rPr lang="vi-VN" sz="2400" dirty="0">
                <a:solidFill>
                  <a:schemeClr val="bg1"/>
                </a:solidFill>
                <a:latin typeface="+mj-lt"/>
              </a:rPr>
              <a:t>Ngói úp ở Hoàng Thành</a:t>
            </a:r>
            <a:endParaRPr lang="en-VN" sz="2400" dirty="0">
              <a:solidFill>
                <a:schemeClr val="bg1"/>
              </a:solidFill>
              <a:latin typeface="+mj-lt"/>
            </a:endParaRPr>
          </a:p>
        </p:txBody>
      </p:sp>
      <p:pic>
        <p:nvPicPr>
          <p:cNvPr id="12" name="Picture 11">
            <a:extLst>
              <a:ext uri="{FF2B5EF4-FFF2-40B4-BE49-F238E27FC236}">
                <a16:creationId xmlns:a16="http://schemas.microsoft.com/office/drawing/2014/main" id="{398E40A9-9051-CF49-82D3-6CB0FB4F759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23892" y="1352115"/>
            <a:ext cx="3965546" cy="3210599"/>
          </a:xfrm>
          <a:prstGeom prst="rect">
            <a:avLst/>
          </a:prstGeom>
        </p:spPr>
      </p:pic>
      <p:sp>
        <p:nvSpPr>
          <p:cNvPr id="14" name="TextBox 13">
            <a:extLst>
              <a:ext uri="{FF2B5EF4-FFF2-40B4-BE49-F238E27FC236}">
                <a16:creationId xmlns:a16="http://schemas.microsoft.com/office/drawing/2014/main" id="{A75806A8-EE5E-F341-9CFF-EEEE2DBF4F31}"/>
              </a:ext>
            </a:extLst>
          </p:cNvPr>
          <p:cNvSpPr txBox="1"/>
          <p:nvPr/>
        </p:nvSpPr>
        <p:spPr>
          <a:xfrm>
            <a:off x="7374992" y="5279190"/>
            <a:ext cx="3635244" cy="461665"/>
          </a:xfrm>
          <a:prstGeom prst="rect">
            <a:avLst/>
          </a:prstGeom>
          <a:noFill/>
        </p:spPr>
        <p:txBody>
          <a:bodyPr wrap="square" rtlCol="0">
            <a:spAutoFit/>
          </a:bodyPr>
          <a:lstStyle/>
          <a:p>
            <a:pPr algn="ctr"/>
            <a:r>
              <a:rPr lang="vi-VN" sz="2400" dirty="0">
                <a:solidFill>
                  <a:schemeClr val="bg1"/>
                </a:solidFill>
                <a:latin typeface="+mj-lt"/>
              </a:rPr>
              <a:t>Bia đá</a:t>
            </a:r>
            <a:endParaRPr lang="en-VN" sz="2400" dirty="0">
              <a:solidFill>
                <a:schemeClr val="bg1"/>
              </a:solidFill>
              <a:latin typeface="+mj-lt"/>
            </a:endParaRPr>
          </a:p>
        </p:txBody>
      </p:sp>
      <p:sp>
        <p:nvSpPr>
          <p:cNvPr id="15" name="TextBox 14">
            <a:extLst>
              <a:ext uri="{FF2B5EF4-FFF2-40B4-BE49-F238E27FC236}">
                <a16:creationId xmlns:a16="http://schemas.microsoft.com/office/drawing/2014/main" id="{8DCBA9E5-A094-7C43-8285-0A340276F3C5}"/>
              </a:ext>
            </a:extLst>
          </p:cNvPr>
          <p:cNvSpPr txBox="1"/>
          <p:nvPr/>
        </p:nvSpPr>
        <p:spPr>
          <a:xfrm>
            <a:off x="194922" y="2748127"/>
            <a:ext cx="4434227" cy="461665"/>
          </a:xfrm>
          <a:prstGeom prst="rect">
            <a:avLst/>
          </a:prstGeom>
          <a:noFill/>
        </p:spPr>
        <p:txBody>
          <a:bodyPr wrap="square" rtlCol="0">
            <a:spAutoFit/>
          </a:bodyPr>
          <a:lstStyle/>
          <a:p>
            <a:r>
              <a:rPr lang="vi-VN" sz="2400" dirty="0">
                <a:solidFill>
                  <a:schemeClr val="bg1"/>
                </a:solidFill>
                <a:latin typeface="+mj-lt"/>
              </a:rPr>
              <a:t>b) Tư liệu chữ viết</a:t>
            </a:r>
            <a:endParaRPr lang="en-VN" sz="2400" dirty="0">
              <a:solidFill>
                <a:schemeClr val="bg1"/>
              </a:solidFill>
              <a:latin typeface="+mj-lt"/>
            </a:endParaRPr>
          </a:p>
        </p:txBody>
      </p:sp>
      <p:sp>
        <p:nvSpPr>
          <p:cNvPr id="16" name="TextBox 15">
            <a:extLst>
              <a:ext uri="{FF2B5EF4-FFF2-40B4-BE49-F238E27FC236}">
                <a16:creationId xmlns:a16="http://schemas.microsoft.com/office/drawing/2014/main" id="{B713F27F-99EF-0740-9071-E3B8278DB34B}"/>
              </a:ext>
            </a:extLst>
          </p:cNvPr>
          <p:cNvSpPr txBox="1"/>
          <p:nvPr/>
        </p:nvSpPr>
        <p:spPr>
          <a:xfrm>
            <a:off x="153295" y="3141955"/>
            <a:ext cx="6206993" cy="1200329"/>
          </a:xfrm>
          <a:prstGeom prst="rect">
            <a:avLst/>
          </a:prstGeom>
          <a:noFill/>
        </p:spPr>
        <p:txBody>
          <a:bodyPr wrap="square" rtlCol="0">
            <a:spAutoFit/>
          </a:bodyPr>
          <a:lstStyle/>
          <a:p>
            <a:r>
              <a:rPr lang="vi-VN" sz="2400" dirty="0">
                <a:solidFill>
                  <a:schemeClr val="bg1"/>
                </a:solidFill>
                <a:latin typeface="+mj-lt"/>
              </a:rPr>
              <a:t>- Là những bản ghi, tài liệu chép tay hay sách được in, chữ được khắc trên bia đá…</a:t>
            </a:r>
            <a:endParaRPr lang="en-VN" sz="2400" dirty="0">
              <a:solidFill>
                <a:schemeClr val="bg1"/>
              </a:solidFill>
              <a:latin typeface="+mj-lt"/>
            </a:endParaRPr>
          </a:p>
          <a:p>
            <a:endParaRPr lang="en-VN" sz="2400" dirty="0">
              <a:solidFill>
                <a:schemeClr val="bg1"/>
              </a:solidFill>
              <a:latin typeface="+mj-lt"/>
            </a:endParaRPr>
          </a:p>
        </p:txBody>
      </p:sp>
      <p:pic>
        <p:nvPicPr>
          <p:cNvPr id="17" name="Picture 16">
            <a:extLst>
              <a:ext uri="{FF2B5EF4-FFF2-40B4-BE49-F238E27FC236}">
                <a16:creationId xmlns:a16="http://schemas.microsoft.com/office/drawing/2014/main" id="{0A514446-0A58-A241-B040-81E08CF65AC8}"/>
              </a:ext>
            </a:extLst>
          </p:cNvPr>
          <p:cNvPicPr/>
          <p:nvPr/>
        </p:nvPicPr>
        <p:blipFill>
          <a:blip r:embed="rId4" cstate="print">
            <a:extLst>
              <a:ext uri="{28A0092B-C50C-407E-A947-70E740481C1C}">
                <a14:useLocalDpi xmlns:a14="http://schemas.microsoft.com/office/drawing/2010/main" val="0"/>
              </a:ext>
            </a:extLst>
          </a:blip>
          <a:stretch>
            <a:fillRect/>
          </a:stretch>
        </p:blipFill>
        <p:spPr>
          <a:xfrm flipH="1">
            <a:off x="6929363" y="1396860"/>
            <a:ext cx="4080872" cy="3882330"/>
          </a:xfrm>
          <a:prstGeom prst="rect">
            <a:avLst/>
          </a:prstGeom>
        </p:spPr>
      </p:pic>
      <p:pic>
        <p:nvPicPr>
          <p:cNvPr id="18" name="Picture 17">
            <a:extLst>
              <a:ext uri="{FF2B5EF4-FFF2-40B4-BE49-F238E27FC236}">
                <a16:creationId xmlns:a16="http://schemas.microsoft.com/office/drawing/2014/main" id="{0AA2F5EC-9459-A849-8E8A-4DC6F611FF9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970819" y="1480269"/>
            <a:ext cx="4080872" cy="3329901"/>
          </a:xfrm>
          <a:prstGeom prst="rect">
            <a:avLst/>
          </a:prstGeom>
        </p:spPr>
      </p:pic>
      <p:sp>
        <p:nvSpPr>
          <p:cNvPr id="19" name="TextBox 18">
            <a:extLst>
              <a:ext uri="{FF2B5EF4-FFF2-40B4-BE49-F238E27FC236}">
                <a16:creationId xmlns:a16="http://schemas.microsoft.com/office/drawing/2014/main" id="{2039F3E1-6A1D-D94A-821A-FBDB07E92FFA}"/>
              </a:ext>
            </a:extLst>
          </p:cNvPr>
          <p:cNvSpPr txBox="1"/>
          <p:nvPr/>
        </p:nvSpPr>
        <p:spPr>
          <a:xfrm>
            <a:off x="7189043" y="4869624"/>
            <a:ext cx="3635244" cy="461665"/>
          </a:xfrm>
          <a:prstGeom prst="rect">
            <a:avLst/>
          </a:prstGeom>
          <a:noFill/>
        </p:spPr>
        <p:txBody>
          <a:bodyPr wrap="square" rtlCol="0">
            <a:spAutoFit/>
          </a:bodyPr>
          <a:lstStyle/>
          <a:p>
            <a:pPr algn="ctr"/>
            <a:r>
              <a:rPr lang="vi-VN" sz="2400" dirty="0">
                <a:solidFill>
                  <a:schemeClr val="bg1"/>
                </a:solidFill>
                <a:latin typeface="+mj-lt"/>
              </a:rPr>
              <a:t>Truyền thuyết Thánh Gióng</a:t>
            </a:r>
            <a:endParaRPr lang="en-VN" sz="2400" dirty="0">
              <a:solidFill>
                <a:schemeClr val="bg1"/>
              </a:solidFill>
              <a:latin typeface="+mj-lt"/>
            </a:endParaRPr>
          </a:p>
        </p:txBody>
      </p:sp>
      <p:sp>
        <p:nvSpPr>
          <p:cNvPr id="20" name="TextBox 19">
            <a:extLst>
              <a:ext uri="{FF2B5EF4-FFF2-40B4-BE49-F238E27FC236}">
                <a16:creationId xmlns:a16="http://schemas.microsoft.com/office/drawing/2014/main" id="{183E915E-18B4-4547-A5AE-407B11D91C3F}"/>
              </a:ext>
            </a:extLst>
          </p:cNvPr>
          <p:cNvSpPr txBox="1"/>
          <p:nvPr/>
        </p:nvSpPr>
        <p:spPr>
          <a:xfrm>
            <a:off x="251486" y="4059120"/>
            <a:ext cx="4434227" cy="461665"/>
          </a:xfrm>
          <a:prstGeom prst="rect">
            <a:avLst/>
          </a:prstGeom>
          <a:noFill/>
        </p:spPr>
        <p:txBody>
          <a:bodyPr wrap="square" rtlCol="0">
            <a:spAutoFit/>
          </a:bodyPr>
          <a:lstStyle/>
          <a:p>
            <a:r>
              <a:rPr lang="vi-VN" sz="2400" dirty="0">
                <a:solidFill>
                  <a:schemeClr val="bg1"/>
                </a:solidFill>
                <a:latin typeface="+mj-lt"/>
              </a:rPr>
              <a:t>c) Tư liệu truyền miệng</a:t>
            </a:r>
            <a:endParaRPr lang="en-VN" sz="2400" dirty="0">
              <a:solidFill>
                <a:schemeClr val="bg1"/>
              </a:solidFill>
              <a:latin typeface="+mj-lt"/>
            </a:endParaRPr>
          </a:p>
        </p:txBody>
      </p:sp>
      <p:sp>
        <p:nvSpPr>
          <p:cNvPr id="21" name="TextBox 20">
            <a:extLst>
              <a:ext uri="{FF2B5EF4-FFF2-40B4-BE49-F238E27FC236}">
                <a16:creationId xmlns:a16="http://schemas.microsoft.com/office/drawing/2014/main" id="{412A4673-6B6F-174C-9FDB-196CA1781492}"/>
              </a:ext>
            </a:extLst>
          </p:cNvPr>
          <p:cNvSpPr txBox="1"/>
          <p:nvPr/>
        </p:nvSpPr>
        <p:spPr>
          <a:xfrm>
            <a:off x="107650" y="4500291"/>
            <a:ext cx="6372906" cy="1569660"/>
          </a:xfrm>
          <a:prstGeom prst="rect">
            <a:avLst/>
          </a:prstGeom>
          <a:noFill/>
        </p:spPr>
        <p:txBody>
          <a:bodyPr wrap="square" rtlCol="0">
            <a:spAutoFit/>
          </a:bodyPr>
          <a:lstStyle/>
          <a:p>
            <a:r>
              <a:rPr lang="vi-VN" sz="2400" dirty="0">
                <a:solidFill>
                  <a:schemeClr val="bg1"/>
                </a:solidFill>
                <a:latin typeface="+mj-lt"/>
              </a:rPr>
              <a:t>- Là những câu chuyện dân gian: truyền thuyết, thần thoại, cổ tích… được kể từ đời này sang đời khác.</a:t>
            </a:r>
            <a:endParaRPr lang="en-VN" sz="2400" dirty="0">
              <a:solidFill>
                <a:schemeClr val="bg1"/>
              </a:solidFill>
              <a:latin typeface="+mj-lt"/>
            </a:endParaRPr>
          </a:p>
          <a:p>
            <a:endParaRPr lang="en-VN" sz="2400" dirty="0">
              <a:solidFill>
                <a:schemeClr val="bg1"/>
              </a:solidFill>
              <a:latin typeface="+mj-lt"/>
            </a:endParaRPr>
          </a:p>
        </p:txBody>
      </p:sp>
      <p:cxnSp>
        <p:nvCxnSpPr>
          <p:cNvPr id="22" name="Straight Connector 21">
            <a:extLst>
              <a:ext uri="{FF2B5EF4-FFF2-40B4-BE49-F238E27FC236}">
                <a16:creationId xmlns:a16="http://schemas.microsoft.com/office/drawing/2014/main" id="{410F576F-12E9-3647-A970-A5052E766F1A}"/>
              </a:ext>
            </a:extLst>
          </p:cNvPr>
          <p:cNvCxnSpPr/>
          <p:nvPr/>
        </p:nvCxnSpPr>
        <p:spPr>
          <a:xfrm>
            <a:off x="6575084" y="1097301"/>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41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ppt_w</p:attrName>
                                        </p:attrNameLst>
                                      </p:cBhvr>
                                      <p:tavLst>
                                        <p:tav tm="0" fmla="#ppt_w*sin(2.5*pi*$)">
                                          <p:val>
                                            <p:fltVal val="0"/>
                                          </p:val>
                                        </p:tav>
                                        <p:tav tm="100000">
                                          <p:val>
                                            <p:fltVal val="1"/>
                                          </p:val>
                                        </p:tav>
                                      </p:tavLst>
                                    </p:anim>
                                    <p:anim calcmode="lin" valueType="num">
                                      <p:cBhvr>
                                        <p:cTn id="18" dur="2000" fill="hold"/>
                                        <p:tgtEl>
                                          <p:spTgt spid="12"/>
                                        </p:tgtEl>
                                        <p:attrNameLst>
                                          <p:attrName>ppt_h</p:attrName>
                                        </p:attrNameLst>
                                      </p:cBhvr>
                                      <p:tavLst>
                                        <p:tav tm="0">
                                          <p:val>
                                            <p:strVal val="#ppt_h"/>
                                          </p:val>
                                        </p:tav>
                                        <p:tav tm="100000">
                                          <p:val>
                                            <p:strVal val="#ppt_h"/>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500"/>
                                        <p:tgtEl>
                                          <p:spTgt spid="12"/>
                                        </p:tgtEl>
                                        <p:attrNameLst>
                                          <p:attrName>ppt_w</p:attrName>
                                        </p:attrNameLst>
                                      </p:cBhvr>
                                      <p:tavLst>
                                        <p:tav tm="0">
                                          <p:val>
                                            <p:strVal val="ppt_w"/>
                                          </p:val>
                                        </p:tav>
                                        <p:tav tm="100000">
                                          <p:val>
                                            <p:fltVal val="0"/>
                                          </p:val>
                                        </p:tav>
                                      </p:tavLst>
                                    </p:anim>
                                    <p:anim calcmode="lin" valueType="num">
                                      <p:cBhvr>
                                        <p:cTn id="36" dur="500"/>
                                        <p:tgtEl>
                                          <p:spTgt spid="12"/>
                                        </p:tgtEl>
                                        <p:attrNameLst>
                                          <p:attrName>ppt_h</p:attrName>
                                        </p:attrNameLst>
                                      </p:cBhvr>
                                      <p:tavLst>
                                        <p:tav tm="0">
                                          <p:val>
                                            <p:strVal val="ppt_h"/>
                                          </p:val>
                                        </p:tav>
                                        <p:tav tm="100000">
                                          <p:val>
                                            <p:fltVal val="0"/>
                                          </p:val>
                                        </p:tav>
                                      </p:tavLst>
                                    </p:anim>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11"/>
                                        </p:tgtEl>
                                        <p:attrNameLst>
                                          <p:attrName>ppt_w</p:attrName>
                                        </p:attrNameLst>
                                      </p:cBhvr>
                                      <p:tavLst>
                                        <p:tav tm="0">
                                          <p:val>
                                            <p:strVal val="ppt_w"/>
                                          </p:val>
                                        </p:tav>
                                        <p:tav tm="100000">
                                          <p:val>
                                            <p:fltVal val="0"/>
                                          </p:val>
                                        </p:tav>
                                      </p:tavLst>
                                    </p:anim>
                                    <p:anim calcmode="lin" valueType="num">
                                      <p:cBhvr>
                                        <p:cTn id="41" dur="500"/>
                                        <p:tgtEl>
                                          <p:spTgt spid="11"/>
                                        </p:tgtEl>
                                        <p:attrNameLst>
                                          <p:attrName>ppt_h</p:attrName>
                                        </p:attrNameLst>
                                      </p:cBhvr>
                                      <p:tavLst>
                                        <p:tav tm="0">
                                          <p:val>
                                            <p:strVal val="ppt_h"/>
                                          </p:val>
                                        </p:tav>
                                        <p:tav tm="100000">
                                          <p:val>
                                            <p:fltVal val="0"/>
                                          </p:val>
                                        </p:tav>
                                      </p:tavLst>
                                    </p:anim>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par>
                                <p:cTn id="44" presetID="53" presetClass="entr" presetSubtype="16"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strips(down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strips(downLeft)">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strips(downLeft)">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nodeType="clickEffect">
                                  <p:stCondLst>
                                    <p:cond delay="0"/>
                                  </p:stCondLst>
                                  <p:childTnLst>
                                    <p:anim calcmode="lin" valueType="num">
                                      <p:cBhvr>
                                        <p:cTn id="65" dur="500"/>
                                        <p:tgtEl>
                                          <p:spTgt spid="17"/>
                                        </p:tgtEl>
                                        <p:attrNameLst>
                                          <p:attrName>ppt_w</p:attrName>
                                        </p:attrNameLst>
                                      </p:cBhvr>
                                      <p:tavLst>
                                        <p:tav tm="0">
                                          <p:val>
                                            <p:strVal val="ppt_w"/>
                                          </p:val>
                                        </p:tav>
                                        <p:tav tm="100000">
                                          <p:val>
                                            <p:fltVal val="0"/>
                                          </p:val>
                                        </p:tav>
                                      </p:tavLst>
                                    </p:anim>
                                    <p:anim calcmode="lin" valueType="num">
                                      <p:cBhvr>
                                        <p:cTn id="66" dur="500"/>
                                        <p:tgtEl>
                                          <p:spTgt spid="17"/>
                                        </p:tgtEl>
                                        <p:attrNameLst>
                                          <p:attrName>ppt_h</p:attrName>
                                        </p:attrNameLst>
                                      </p:cBhvr>
                                      <p:tavLst>
                                        <p:tav tm="0">
                                          <p:val>
                                            <p:strVal val="ppt_h"/>
                                          </p:val>
                                        </p:tav>
                                        <p:tav tm="100000">
                                          <p:val>
                                            <p:fltVal val="0"/>
                                          </p:val>
                                        </p:tav>
                                      </p:tavLst>
                                    </p:anim>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14"/>
                                        </p:tgtEl>
                                        <p:attrNameLst>
                                          <p:attrName>ppt_w</p:attrName>
                                        </p:attrNameLst>
                                      </p:cBhvr>
                                      <p:tavLst>
                                        <p:tav tm="0">
                                          <p:val>
                                            <p:strVal val="ppt_w"/>
                                          </p:val>
                                        </p:tav>
                                        <p:tav tm="100000">
                                          <p:val>
                                            <p:fltVal val="0"/>
                                          </p:val>
                                        </p:tav>
                                      </p:tavLst>
                                    </p:anim>
                                    <p:anim calcmode="lin" valueType="num">
                                      <p:cBhvr>
                                        <p:cTn id="71" dur="500"/>
                                        <p:tgtEl>
                                          <p:spTgt spid="14"/>
                                        </p:tgtEl>
                                        <p:attrNameLst>
                                          <p:attrName>ppt_h</p:attrName>
                                        </p:attrNameLst>
                                      </p:cBhvr>
                                      <p:tavLst>
                                        <p:tav tm="0">
                                          <p:val>
                                            <p:strVal val="ppt_h"/>
                                          </p:val>
                                        </p:tav>
                                        <p:tav tm="100000">
                                          <p:val>
                                            <p:fltVal val="0"/>
                                          </p:val>
                                        </p:tav>
                                      </p:tavLst>
                                    </p:anim>
                                    <p:animEffect transition="out" filter="fad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circle(in)">
                                      <p:cBhvr>
                                        <p:cTn id="78" dur="2000"/>
                                        <p:tgtEl>
                                          <p:spTgt spid="18"/>
                                        </p:tgtEl>
                                      </p:cBhvr>
                                    </p:animEffect>
                                  </p:childTnLst>
                                </p:cTn>
                              </p:par>
                              <p:par>
                                <p:cTn id="79" presetID="18" presetClass="entr" presetSubtype="12"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strips(downLeft)">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18" presetClass="entr" presetSubtype="12"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strips(downLeft)">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18" presetClass="entr" presetSubtype="12"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strips(downLeft)">
                                      <p:cBhvr>
                                        <p:cTn id="9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1" grpId="1"/>
      <p:bldP spid="14" grpId="0"/>
      <p:bldP spid="14" grpId="1"/>
      <p:bldP spid="15" grpId="0"/>
      <p:bldP spid="16"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106272"/>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sp>
        <p:nvSpPr>
          <p:cNvPr id="6" name="TextBox 5">
            <a:extLst>
              <a:ext uri="{FF2B5EF4-FFF2-40B4-BE49-F238E27FC236}">
                <a16:creationId xmlns:a16="http://schemas.microsoft.com/office/drawing/2014/main" id="{421FDA5A-C1E5-A04A-9A28-D0F32CA399B6}"/>
              </a:ext>
            </a:extLst>
          </p:cNvPr>
          <p:cNvSpPr txBox="1"/>
          <p:nvPr/>
        </p:nvSpPr>
        <p:spPr>
          <a:xfrm>
            <a:off x="94526" y="883096"/>
            <a:ext cx="8492262"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III. LUYỆN TẬP</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4" name="TextBox 3">
            <a:extLst>
              <a:ext uri="{FF2B5EF4-FFF2-40B4-BE49-F238E27FC236}">
                <a16:creationId xmlns:a16="http://schemas.microsoft.com/office/drawing/2014/main" id="{AE2C9250-FEE9-2F47-AD22-61BAE4ABFD2C}"/>
              </a:ext>
            </a:extLst>
          </p:cNvPr>
          <p:cNvSpPr txBox="1"/>
          <p:nvPr/>
        </p:nvSpPr>
        <p:spPr>
          <a:xfrm>
            <a:off x="194921" y="1342661"/>
            <a:ext cx="4434227" cy="461665"/>
          </a:xfrm>
          <a:prstGeom prst="rect">
            <a:avLst/>
          </a:prstGeom>
          <a:noFill/>
        </p:spPr>
        <p:txBody>
          <a:bodyPr wrap="square" rtlCol="0">
            <a:spAutoFit/>
          </a:bodyPr>
          <a:lstStyle/>
          <a:p>
            <a:r>
              <a:rPr lang="vi-VN" sz="2400" dirty="0">
                <a:solidFill>
                  <a:schemeClr val="bg1"/>
                </a:solidFill>
                <a:latin typeface="+mj-lt"/>
              </a:rPr>
              <a:t>Bài tập 1:</a:t>
            </a:r>
            <a:endParaRPr lang="en-VN" sz="2400" dirty="0">
              <a:solidFill>
                <a:schemeClr val="bg1"/>
              </a:solidFill>
              <a:latin typeface="+mj-lt"/>
            </a:endParaRPr>
          </a:p>
        </p:txBody>
      </p:sp>
      <p:sp>
        <p:nvSpPr>
          <p:cNvPr id="10" name="TextBox 9">
            <a:extLst>
              <a:ext uri="{FF2B5EF4-FFF2-40B4-BE49-F238E27FC236}">
                <a16:creationId xmlns:a16="http://schemas.microsoft.com/office/drawing/2014/main" id="{C6F9538F-8169-8643-A8F3-CF7E6650DAC2}"/>
              </a:ext>
            </a:extLst>
          </p:cNvPr>
          <p:cNvSpPr txBox="1"/>
          <p:nvPr/>
        </p:nvSpPr>
        <p:spPr>
          <a:xfrm>
            <a:off x="78429" y="1731500"/>
            <a:ext cx="11964856" cy="461665"/>
          </a:xfrm>
          <a:prstGeom prst="rect">
            <a:avLst/>
          </a:prstGeom>
          <a:noFill/>
        </p:spPr>
        <p:txBody>
          <a:bodyPr wrap="square" rtlCol="0">
            <a:spAutoFit/>
          </a:bodyPr>
          <a:lstStyle/>
          <a:p>
            <a:r>
              <a:rPr lang="vi-VN" sz="2400" dirty="0">
                <a:solidFill>
                  <a:schemeClr val="bg1"/>
                </a:solidFill>
                <a:latin typeface="+mj-lt"/>
              </a:rPr>
              <a:t>Trình bày khái niệm lịch sử và môn Lịch sử. Căn cứ vào đâu để biết và dựng lại lịch sử.</a:t>
            </a:r>
            <a:endParaRPr lang="en-VN" sz="2400" dirty="0">
              <a:solidFill>
                <a:schemeClr val="bg1"/>
              </a:solidFill>
              <a:latin typeface="+mj-lt"/>
            </a:endParaRPr>
          </a:p>
        </p:txBody>
      </p:sp>
      <p:sp>
        <p:nvSpPr>
          <p:cNvPr id="15" name="TextBox 14">
            <a:extLst>
              <a:ext uri="{FF2B5EF4-FFF2-40B4-BE49-F238E27FC236}">
                <a16:creationId xmlns:a16="http://schemas.microsoft.com/office/drawing/2014/main" id="{8DCBA9E5-A094-7C43-8285-0A340276F3C5}"/>
              </a:ext>
            </a:extLst>
          </p:cNvPr>
          <p:cNvSpPr txBox="1"/>
          <p:nvPr/>
        </p:nvSpPr>
        <p:spPr>
          <a:xfrm>
            <a:off x="153295" y="2293551"/>
            <a:ext cx="4434227" cy="461665"/>
          </a:xfrm>
          <a:prstGeom prst="rect">
            <a:avLst/>
          </a:prstGeom>
          <a:noFill/>
        </p:spPr>
        <p:txBody>
          <a:bodyPr wrap="square" rtlCol="0">
            <a:spAutoFit/>
          </a:bodyPr>
          <a:lstStyle/>
          <a:p>
            <a:r>
              <a:rPr lang="vi-VN" sz="2400" dirty="0">
                <a:solidFill>
                  <a:schemeClr val="bg1"/>
                </a:solidFill>
                <a:latin typeface="+mj-lt"/>
              </a:rPr>
              <a:t>Bài tập 2</a:t>
            </a:r>
            <a:endParaRPr lang="en-VN" sz="2400" dirty="0">
              <a:solidFill>
                <a:schemeClr val="bg1"/>
              </a:solidFill>
              <a:latin typeface="+mj-lt"/>
            </a:endParaRPr>
          </a:p>
        </p:txBody>
      </p:sp>
      <p:sp>
        <p:nvSpPr>
          <p:cNvPr id="16" name="TextBox 15">
            <a:extLst>
              <a:ext uri="{FF2B5EF4-FFF2-40B4-BE49-F238E27FC236}">
                <a16:creationId xmlns:a16="http://schemas.microsoft.com/office/drawing/2014/main" id="{B713F27F-99EF-0740-9071-E3B8278DB34B}"/>
              </a:ext>
            </a:extLst>
          </p:cNvPr>
          <p:cNvSpPr txBox="1"/>
          <p:nvPr/>
        </p:nvSpPr>
        <p:spPr>
          <a:xfrm>
            <a:off x="133329" y="3610511"/>
            <a:ext cx="6206993" cy="1569660"/>
          </a:xfrm>
          <a:prstGeom prst="rect">
            <a:avLst/>
          </a:prstGeom>
          <a:noFill/>
        </p:spPr>
        <p:txBody>
          <a:bodyPr wrap="square" rtlCol="0">
            <a:spAutoFit/>
          </a:bodyPr>
          <a:lstStyle/>
          <a:p>
            <a:r>
              <a:rPr lang="vi-VN" sz="2400" dirty="0">
                <a:solidFill>
                  <a:schemeClr val="bg1"/>
                </a:solidFill>
                <a:latin typeface="+mj-lt"/>
              </a:rPr>
              <a:t>Quan sát hình 1.12 và cho biết:</a:t>
            </a:r>
          </a:p>
          <a:p>
            <a:r>
              <a:rPr lang="vi-VN" sz="2400" dirty="0">
                <a:solidFill>
                  <a:schemeClr val="bg1"/>
                </a:solidFill>
                <a:latin typeface="+mj-lt"/>
              </a:rPr>
              <a:t>- Đây là loại sử liệu gì?</a:t>
            </a:r>
            <a:br>
              <a:rPr lang="vi-VN" sz="2400" dirty="0">
                <a:solidFill>
                  <a:schemeClr val="bg1"/>
                </a:solidFill>
                <a:latin typeface="+mj-lt"/>
              </a:rPr>
            </a:br>
            <a:r>
              <a:rPr lang="vi-VN" sz="2400" dirty="0">
                <a:solidFill>
                  <a:schemeClr val="bg1"/>
                </a:solidFill>
                <a:latin typeface="+mj-lt"/>
              </a:rPr>
              <a:t>- 3 thông tin mà em tìm hiểu được.</a:t>
            </a:r>
            <a:endParaRPr lang="en-VN" sz="2400" dirty="0">
              <a:solidFill>
                <a:schemeClr val="bg1"/>
              </a:solidFill>
              <a:latin typeface="+mj-lt"/>
            </a:endParaRPr>
          </a:p>
          <a:p>
            <a:endParaRPr lang="en-VN" sz="2400" dirty="0">
              <a:solidFill>
                <a:schemeClr val="bg1"/>
              </a:solidFill>
              <a:latin typeface="+mj-lt"/>
            </a:endParaRPr>
          </a:p>
        </p:txBody>
      </p:sp>
      <p:pic>
        <p:nvPicPr>
          <p:cNvPr id="23" name="Picture 22">
            <a:extLst>
              <a:ext uri="{FF2B5EF4-FFF2-40B4-BE49-F238E27FC236}">
                <a16:creationId xmlns:a16="http://schemas.microsoft.com/office/drawing/2014/main" id="{7DFF6FEA-9D89-D247-940C-666D89175A4F}"/>
              </a:ext>
            </a:extLst>
          </p:cNvPr>
          <p:cNvPicPr/>
          <p:nvPr/>
        </p:nvPicPr>
        <p:blipFill rotWithShape="1">
          <a:blip r:embed="rId3">
            <a:extLst>
              <a:ext uri="{28A0092B-C50C-407E-A947-70E740481C1C}">
                <a14:useLocalDpi xmlns:a14="http://schemas.microsoft.com/office/drawing/2010/main" val="0"/>
              </a:ext>
            </a:extLst>
          </a:blip>
          <a:srcRect l="17173" t="7149" r="19414" b="23992"/>
          <a:stretch/>
        </p:blipFill>
        <p:spPr bwMode="auto">
          <a:xfrm>
            <a:off x="5400993" y="2453963"/>
            <a:ext cx="5957570" cy="4089711"/>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646408CF-F478-6448-9CE2-081F1AD5F0A1}"/>
              </a:ext>
            </a:extLst>
          </p:cNvPr>
          <p:cNvSpPr txBox="1"/>
          <p:nvPr/>
        </p:nvSpPr>
        <p:spPr>
          <a:xfrm>
            <a:off x="133329" y="2690272"/>
            <a:ext cx="4953021" cy="461665"/>
          </a:xfrm>
          <a:prstGeom prst="rect">
            <a:avLst/>
          </a:prstGeom>
          <a:noFill/>
        </p:spPr>
        <p:txBody>
          <a:bodyPr wrap="square" rtlCol="0">
            <a:spAutoFit/>
          </a:bodyPr>
          <a:lstStyle/>
          <a:p>
            <a:r>
              <a:rPr lang="vi-VN" sz="2400" dirty="0">
                <a:solidFill>
                  <a:schemeClr val="bg1"/>
                </a:solidFill>
                <a:latin typeface="+mj-lt"/>
              </a:rPr>
              <a:t>Học lịch sử có ý nghĩa như thế nào?</a:t>
            </a:r>
            <a:endParaRPr lang="en-VN" sz="2400" dirty="0">
              <a:solidFill>
                <a:schemeClr val="bg1"/>
              </a:solidFill>
              <a:latin typeface="+mj-lt"/>
            </a:endParaRPr>
          </a:p>
        </p:txBody>
      </p:sp>
      <p:sp>
        <p:nvSpPr>
          <p:cNvPr id="25" name="TextBox 24">
            <a:extLst>
              <a:ext uri="{FF2B5EF4-FFF2-40B4-BE49-F238E27FC236}">
                <a16:creationId xmlns:a16="http://schemas.microsoft.com/office/drawing/2014/main" id="{A5E1EAEC-BDCF-424C-ACA4-3C590EED0602}"/>
              </a:ext>
            </a:extLst>
          </p:cNvPr>
          <p:cNvSpPr txBox="1"/>
          <p:nvPr/>
        </p:nvSpPr>
        <p:spPr>
          <a:xfrm>
            <a:off x="133329" y="3222357"/>
            <a:ext cx="4434227" cy="461665"/>
          </a:xfrm>
          <a:prstGeom prst="rect">
            <a:avLst/>
          </a:prstGeom>
          <a:noFill/>
        </p:spPr>
        <p:txBody>
          <a:bodyPr wrap="square" rtlCol="0">
            <a:spAutoFit/>
          </a:bodyPr>
          <a:lstStyle/>
          <a:p>
            <a:r>
              <a:rPr lang="vi-VN" sz="2400" dirty="0">
                <a:solidFill>
                  <a:schemeClr val="bg1"/>
                </a:solidFill>
                <a:latin typeface="+mj-lt"/>
              </a:rPr>
              <a:t>Bài tập 3</a:t>
            </a:r>
            <a:endParaRPr lang="en-VN" sz="2400" dirty="0">
              <a:solidFill>
                <a:schemeClr val="bg1"/>
              </a:solidFill>
              <a:latin typeface="+mj-lt"/>
            </a:endParaRPr>
          </a:p>
        </p:txBody>
      </p:sp>
    </p:spTree>
    <p:extLst>
      <p:ext uri="{BB962C8B-B14F-4D97-AF65-F5344CB8AC3E}">
        <p14:creationId xmlns:p14="http://schemas.microsoft.com/office/powerpoint/2010/main" val="238101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down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down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Left)">
                                      <p:cBhvr>
                                        <p:cTn id="37" dur="500"/>
                                        <p:tgtEl>
                                          <p:spTgt spid="16"/>
                                        </p:tgtEl>
                                      </p:cBhvr>
                                    </p:animEffect>
                                  </p:childTnLst>
                                </p:cTn>
                              </p:par>
                              <p:par>
                                <p:cTn id="38" presetID="6" presetClass="entr" presetSubtype="16"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ircle(in)">
                                      <p:cBhvr>
                                        <p:cTn id="4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5" grpId="0"/>
      <p:bldP spid="16"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Tree>
    <p:extLst>
      <p:ext uri="{BB962C8B-B14F-4D97-AF65-F5344CB8AC3E}">
        <p14:creationId xmlns:p14="http://schemas.microsoft.com/office/powerpoint/2010/main" val="22009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dirty="0">
              <a:latin typeface="+mj-lt"/>
            </a:endParaRP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4"/>
          <a:srcRect r="963"/>
          <a:stretch/>
        </p:blipFill>
        <p:spPr>
          <a:xfrm rot="12870486" flipV="1">
            <a:off x="10981835" y="232512"/>
            <a:ext cx="1559420" cy="1047807"/>
          </a:xfrm>
          <a:prstGeom prst="rect">
            <a:avLst/>
          </a:prstGeom>
        </p:spPr>
      </p:pic>
      <p:pic>
        <p:nvPicPr>
          <p:cNvPr id="9" name="Picture 8">
            <a:extLst>
              <a:ext uri="{FF2B5EF4-FFF2-40B4-BE49-F238E27FC236}">
                <a16:creationId xmlns:a16="http://schemas.microsoft.com/office/drawing/2014/main" id="{9421AD23-DADC-0146-AAC1-77B160E0E252}"/>
              </a:ext>
            </a:extLst>
          </p:cNvPr>
          <p:cNvPicPr>
            <a:picLocks noChangeAspect="1"/>
          </p:cNvPicPr>
          <p:nvPr/>
        </p:nvPicPr>
        <p:blipFill>
          <a:blip r:embed="rId5"/>
          <a:stretch>
            <a:fillRect/>
          </a:stretch>
        </p:blipFill>
        <p:spPr>
          <a:xfrm>
            <a:off x="359384" y="97285"/>
            <a:ext cx="3576254" cy="4768337"/>
          </a:xfrm>
          <a:prstGeom prst="rect">
            <a:avLst/>
          </a:prstGeom>
        </p:spPr>
      </p:pic>
      <p:sp>
        <p:nvSpPr>
          <p:cNvPr id="11" name="TextBox 10">
            <a:extLst>
              <a:ext uri="{FF2B5EF4-FFF2-40B4-BE49-F238E27FC236}">
                <a16:creationId xmlns:a16="http://schemas.microsoft.com/office/drawing/2014/main" id="{9D6066AF-940E-0149-B835-AFA77363E669}"/>
              </a:ext>
            </a:extLst>
          </p:cNvPr>
          <p:cNvSpPr txBox="1"/>
          <p:nvPr/>
        </p:nvSpPr>
        <p:spPr>
          <a:xfrm>
            <a:off x="785381" y="5100650"/>
            <a:ext cx="9515906" cy="923330"/>
          </a:xfrm>
          <a:prstGeom prst="rect">
            <a:avLst/>
          </a:prstGeom>
          <a:noFill/>
        </p:spPr>
        <p:txBody>
          <a:bodyPr wrap="square" rtlCol="0">
            <a:spAutoFit/>
          </a:bodyPr>
          <a:lstStyle/>
          <a:p>
            <a:pPr algn="ctr"/>
            <a:r>
              <a:rPr lang="en-VN" dirty="0">
                <a:solidFill>
                  <a:schemeClr val="bg1"/>
                </a:solidFill>
                <a:latin typeface="Times New Roman" panose="02020603050405020304" pitchFamily="18" charset="0"/>
                <a:cs typeface="Times New Roman" panose="02020603050405020304" pitchFamily="18" charset="0"/>
              </a:rPr>
              <a:t>Canh Tuất, Thuận Thiên năm thứ 1 (1010). Mùa thu, tháng 7, vua dời đô từ thành Hoa Lư sang kinh đô lớn là Đại La của Kinh phủ. Thuyền tạm đỗ ở dưới thành, có rồng vàng hiện ra ở thuyền ngự, vì thế đổi gọi là thành Thăng Long.</a:t>
            </a:r>
          </a:p>
        </p:txBody>
      </p:sp>
      <p:pic>
        <p:nvPicPr>
          <p:cNvPr id="12" name="Lý Công Uẩn rời đô.mp4" descr="Lý Công Uẩn rời đô.mp4">
            <a:hlinkClick r:id="" action="ppaction://media"/>
            <a:extLst>
              <a:ext uri="{FF2B5EF4-FFF2-40B4-BE49-F238E27FC236}">
                <a16:creationId xmlns:a16="http://schemas.microsoft.com/office/drawing/2014/main" id="{B6EE69EF-863D-FC40-AAA2-07B5179B0FF6}"/>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295022" y="97283"/>
            <a:ext cx="6708543" cy="4768339"/>
          </a:xfrm>
          <a:prstGeom prst="rect">
            <a:avLst/>
          </a:prstGeom>
        </p:spPr>
      </p:pic>
    </p:spTree>
    <p:extLst>
      <p:ext uri="{BB962C8B-B14F-4D97-AF65-F5344CB8AC3E}">
        <p14:creationId xmlns:p14="http://schemas.microsoft.com/office/powerpoint/2010/main" val="5738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60" fill="hold"/>
                                        <p:tgtEl>
                                          <p:spTgt spid="12"/>
                                        </p:tgtEl>
                                      </p:cBhvr>
                                    </p:cmd>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par>
                                <p:cTn id="12" presetID="43"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
                                        <p:tgtEl>
                                          <p:spTgt spid="12"/>
                                        </p:tgtEl>
                                      </p:cBhvr>
                                    </p:animEffect>
                                    <p:anim calcmode="lin" valueType="num">
                                      <p:cBhvr>
                                        <p:cTn id="15" dur="400" fill="hold"/>
                                        <p:tgtEl>
                                          <p:spTgt spid="12"/>
                                        </p:tgtEl>
                                        <p:attrNameLst>
                                          <p:attrName>ppt_x</p:attrName>
                                        </p:attrNameLst>
                                      </p:cBhvr>
                                      <p:tavLst>
                                        <p:tav tm="0">
                                          <p:val>
                                            <p:strVal val="#ppt_x"/>
                                          </p:val>
                                        </p:tav>
                                        <p:tav tm="100000">
                                          <p:val>
                                            <p:strVal val="#ppt_x"/>
                                          </p:val>
                                        </p:tav>
                                      </p:tavLst>
                                    </p:anim>
                                    <p:anim calcmode="lin" valueType="num">
                                      <p:cBhvr>
                                        <p:cTn id="16" dur="400" fill="hold"/>
                                        <p:tgtEl>
                                          <p:spTgt spid="12"/>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12"/>
                </p:tgtEl>
              </p:cMediaNode>
            </p:video>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895</Words>
  <Application>Microsoft Macintosh PowerPoint</Application>
  <PresentationFormat>Widescreen</PresentationFormat>
  <Paragraphs>87</Paragraphs>
  <Slides>13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APPLE CHANCERY</vt:lpstr>
      <vt:lpstr>Arial</vt:lpstr>
      <vt:lpstr>Calibri</vt:lpstr>
      <vt:lpstr>Calibri Light</vt:lpstr>
      <vt:lpstr>Times New Roman</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Hà Hoàng</cp:lastModifiedBy>
  <cp:revision>29</cp:revision>
  <dcterms:created xsi:type="dcterms:W3CDTF">2021-07-16T02:46:11Z</dcterms:created>
  <dcterms:modified xsi:type="dcterms:W3CDTF">2021-07-17T09:42:01Z</dcterms:modified>
</cp:coreProperties>
</file>